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8"/>
  </p:notesMasterIdLst>
  <p:handoutMasterIdLst>
    <p:handoutMasterId r:id="rId39"/>
  </p:handoutMasterIdLst>
  <p:sldIdLst>
    <p:sldId id="330" r:id="rId5"/>
    <p:sldId id="375" r:id="rId6"/>
    <p:sldId id="373" r:id="rId7"/>
    <p:sldId id="384" r:id="rId8"/>
    <p:sldId id="385" r:id="rId9"/>
    <p:sldId id="414" r:id="rId10"/>
    <p:sldId id="403" r:id="rId11"/>
    <p:sldId id="404" r:id="rId12"/>
    <p:sldId id="401" r:id="rId13"/>
    <p:sldId id="413" r:id="rId14"/>
    <p:sldId id="393" r:id="rId15"/>
    <p:sldId id="417" r:id="rId16"/>
    <p:sldId id="394" r:id="rId17"/>
    <p:sldId id="396" r:id="rId18"/>
    <p:sldId id="412" r:id="rId19"/>
    <p:sldId id="422" r:id="rId20"/>
    <p:sldId id="419" r:id="rId21"/>
    <p:sldId id="398" r:id="rId22"/>
    <p:sldId id="415" r:id="rId23"/>
    <p:sldId id="420" r:id="rId24"/>
    <p:sldId id="416" r:id="rId25"/>
    <p:sldId id="421" r:id="rId26"/>
    <p:sldId id="418" r:id="rId27"/>
    <p:sldId id="395" r:id="rId28"/>
    <p:sldId id="405" r:id="rId29"/>
    <p:sldId id="406" r:id="rId30"/>
    <p:sldId id="407" r:id="rId31"/>
    <p:sldId id="408" r:id="rId32"/>
    <p:sldId id="409" r:id="rId33"/>
    <p:sldId id="410" r:id="rId34"/>
    <p:sldId id="411" r:id="rId35"/>
    <p:sldId id="400" r:id="rId36"/>
    <p:sldId id="374" r:id="rId37"/>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1BD"/>
    <a:srgbClr val="0071BC"/>
    <a:srgbClr val="FF2700"/>
    <a:srgbClr val="0078D7"/>
    <a:srgbClr val="005E9E"/>
    <a:srgbClr val="0071C0"/>
    <a:srgbClr val="FFFFFF"/>
    <a:srgbClr val="C8302D"/>
    <a:srgbClr val="D24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2909" autoAdjust="0"/>
  </p:normalViewPr>
  <p:slideViewPr>
    <p:cSldViewPr snapToGrid="0">
      <p:cViewPr varScale="1">
        <p:scale>
          <a:sx n="85" d="100"/>
          <a:sy n="85" d="100"/>
        </p:scale>
        <p:origin x="1323" y="48"/>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21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3"/>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5"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2"/>
            <a:ext cx="4047274"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3" y="1447801"/>
            <a:ext cx="4047274" cy="1666738"/>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3"/>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3"/>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2"/>
            <a:ext cx="4047274"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6" y="1965601"/>
            <a:ext cx="4047274" cy="1666738"/>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3"/>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681907"/>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2"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5"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6"/>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3"/>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3" y="13725"/>
            <a:ext cx="265737"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1" y="1447803"/>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compare" TargetMode="External"/><Relationship Id="rId2" Type="http://schemas.openxmlformats.org/officeDocument/2006/relationships/hyperlink" Target="https://docs.microsoft.com/en-us/azure/active-directory/develop/active-directory-v2-limitations" TargetMode="Externa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active-directory/develop/guidedsetups/active-directory-mobileanddesktopapp-windowsdesktop-intro" TargetMode="External"/><Relationship Id="rId13" Type="http://schemas.openxmlformats.org/officeDocument/2006/relationships/hyperlink" Target="https://docs.microsoft.com/en-us/azure/active-directory/develop/active-directory-v2-protocols-implicit" TargetMode="External"/><Relationship Id="rId18" Type="http://schemas.openxmlformats.org/officeDocument/2006/relationships/hyperlink" Target="https://docs.microsoft.com/en-us/azure/active-directory/develop/active-directory-v2-protocols" TargetMode="External"/><Relationship Id="rId3" Type="http://schemas.openxmlformats.org/officeDocument/2006/relationships/hyperlink" Target="https://docs.microsoft.com/en-us/azure/active-directory/develop/guidedsetups/active-directory-javascriptspa" TargetMode="External"/><Relationship Id="rId7" Type="http://schemas.openxmlformats.org/officeDocument/2006/relationships/hyperlink" Target="https://docs.microsoft.com/en-us/azure/active-directory/develop/active-directory-v2-protocols-oauth-code" TargetMode="External"/><Relationship Id="rId12" Type="http://schemas.openxmlformats.org/officeDocument/2006/relationships/hyperlink" Target="https://github.com/AzureADQuickStarts/AppModelv2-WebApp-OpenIDConnect-nodejs" TargetMode="External"/><Relationship Id="rId17" Type="http://schemas.openxmlformats.org/officeDocument/2006/relationships/hyperlink" Target="https://docs.microsoft.com/en-us/azure/active-directory/develop/active-directory-appmodel-v2-overview" TargetMode="External"/><Relationship Id="rId2" Type="http://schemas.openxmlformats.org/officeDocument/2006/relationships/hyperlink" Target="https://docs.microsoft.com/en-us/azure/active-directory/develop/guidedsetups/active-directory-ios" TargetMode="External"/><Relationship Id="rId16" Type="http://schemas.openxmlformats.org/officeDocument/2006/relationships/hyperlink" Target="https://azure.microsoft.com/en-us/resources/samples/active-directory-dotnet-native-aspnetcore-v2" TargetMode="External"/><Relationship Id="rId1" Type="http://schemas.openxmlformats.org/officeDocument/2006/relationships/slideLayout" Target="../slideLayouts/slideLayout33.xml"/><Relationship Id="rId6" Type="http://schemas.openxmlformats.org/officeDocument/2006/relationships/hyperlink" Target="https://docs.microsoft.com/en-us/azure/active-directory/develop/guidedsetups/active-directory-aspnetwebapp" TargetMode="External"/><Relationship Id="rId11" Type="http://schemas.openxmlformats.org/officeDocument/2006/relationships/hyperlink" Target="https://github.com/Azure-Samples/active-directory-xamarin-native-v2" TargetMode="External"/><Relationship Id="rId5" Type="http://schemas.openxmlformats.org/officeDocument/2006/relationships/hyperlink" Target="https://docs.microsoft.com/en-us/azure/active-directory/develop/guidedsetups/active-directory-android" TargetMode="External"/><Relationship Id="rId15" Type="http://schemas.openxmlformats.org/officeDocument/2006/relationships/hyperlink" Target="https://docs.microsoft.com/en-us/azure/active-directory/develop/active-directory-v2-protocols-oauth-client-creds" TargetMode="External"/><Relationship Id="rId10" Type="http://schemas.openxmlformats.org/officeDocument/2006/relationships/hyperlink" Target="https://docs.microsoft.com/en-us/azure/active-directory/develop/active-directory-v2-protocols-oidc" TargetMode="External"/><Relationship Id="rId4" Type="http://schemas.openxmlformats.org/officeDocument/2006/relationships/hyperlink" Target="https://docs.microsoft.com/en-us/azure/active-directory/develop/active-directory-v2-app-registration" TargetMode="External"/><Relationship Id="rId9" Type="http://schemas.openxmlformats.org/officeDocument/2006/relationships/hyperlink" Target="https://azure.microsoft.com/resources/samples/active-directory-aspnetcore-webapp-openidconnect-v2" TargetMode="External"/><Relationship Id="rId14" Type="http://schemas.openxmlformats.org/officeDocument/2006/relationships/hyperlink" Target="https://github.com/azureadquickstarts/appmodelv2-nativeclient-dotne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45.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16.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hyperlink" Target="https://developer.microsoft.com/en-us/graph/graph-explorer" TargetMode="External"/><Relationship Id="rId2" Type="http://schemas.openxmlformats.org/officeDocument/2006/relationships/hyperlink" Target="https://developer.microsoft.com/en-us/graph" TargetMode="External"/><Relationship Id="rId1" Type="http://schemas.openxmlformats.org/officeDocument/2006/relationships/slideLayout" Target="../slideLayouts/slideLayout15.xml"/><Relationship Id="rId5" Type="http://schemas.openxmlformats.org/officeDocument/2006/relationships/hyperlink" Target="https://developer.microsoft.com/en-us/graph/blogs/ignite-graph-ondemand/" TargetMode="External"/><Relationship Id="rId4" Type="http://schemas.openxmlformats.org/officeDocument/2006/relationships/hyperlink" Target="https://github.com/Azure-Samples?utf8=%E2%9C%93&amp;q=graph&amp;type=&amp;language"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77427A-A2E7-4701-85DE-302633DBCEFB}"/>
              </a:ext>
            </a:extLst>
          </p:cNvPr>
          <p:cNvSpPr/>
          <p:nvPr/>
        </p:nvSpPr>
        <p:spPr bwMode="auto">
          <a:xfrm>
            <a:off x="0" y="5181600"/>
            <a:ext cx="9144000" cy="1676400"/>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6"/>
          <p:cNvSpPr>
            <a:spLocks noGrp="1"/>
          </p:cNvSpPr>
          <p:nvPr>
            <p:ph type="title" idx="4294967295"/>
          </p:nvPr>
        </p:nvSpPr>
        <p:spPr>
          <a:xfrm>
            <a:off x="2" y="3960815"/>
            <a:ext cx="6851375"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Domina la Graph API, domina el mundo</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2" y="5181600"/>
            <a:ext cx="4862513" cy="781050"/>
          </a:xfrm>
          <a:solidFill>
            <a:srgbClr val="F2F2F2"/>
          </a:solidFill>
          <a:ln>
            <a:noFill/>
          </a:ln>
        </p:spPr>
        <p:txBody>
          <a:bodyPr anchor="ctr">
            <a:normAutofit/>
          </a:bodyPr>
          <a:lstStyle/>
          <a:p>
            <a:pPr marL="180000" indent="0">
              <a:buNone/>
            </a:pPr>
            <a:r>
              <a:rPr lang="en-US" sz="2000" b="1" dirty="0"/>
              <a:t>Luis Mañez</a:t>
            </a:r>
          </a:p>
        </p:txBody>
      </p:sp>
      <p:pic>
        <p:nvPicPr>
          <p:cNvPr id="3" name="Picture 2">
            <a:extLst>
              <a:ext uri="{FF2B5EF4-FFF2-40B4-BE49-F238E27FC236}">
                <a16:creationId xmlns:a16="http://schemas.microsoft.com/office/drawing/2014/main" id="{B69C22AB-AA91-4C1D-B8A6-EC51D5349F1D}"/>
              </a:ext>
            </a:extLst>
          </p:cNvPr>
          <p:cNvPicPr>
            <a:picLocks noChangeAspect="1"/>
          </p:cNvPicPr>
          <p:nvPr/>
        </p:nvPicPr>
        <p:blipFill>
          <a:blip r:embed="rId3"/>
          <a:stretch>
            <a:fillRect/>
          </a:stretch>
        </p:blipFill>
        <p:spPr>
          <a:xfrm>
            <a:off x="6851377" y="3960815"/>
            <a:ext cx="2292625" cy="2292625"/>
          </a:xfrm>
          <a:prstGeom prst="rect">
            <a:avLst/>
          </a:prstGeom>
        </p:spPr>
      </p:pic>
      <p:pic>
        <p:nvPicPr>
          <p:cNvPr id="7" name="Picture 6">
            <a:extLst>
              <a:ext uri="{FF2B5EF4-FFF2-40B4-BE49-F238E27FC236}">
                <a16:creationId xmlns:a16="http://schemas.microsoft.com/office/drawing/2014/main" id="{FB6CDC13-087B-4546-BCD1-7952C87B61BE}"/>
              </a:ext>
            </a:extLst>
          </p:cNvPr>
          <p:cNvPicPr>
            <a:picLocks noChangeAspect="1"/>
          </p:cNvPicPr>
          <p:nvPr/>
        </p:nvPicPr>
        <p:blipFill>
          <a:blip r:embed="rId4"/>
          <a:stretch>
            <a:fillRect/>
          </a:stretch>
        </p:blipFill>
        <p:spPr>
          <a:xfrm>
            <a:off x="0" y="-59266"/>
            <a:ext cx="9144000" cy="4020080"/>
          </a:xfrm>
          <a:prstGeom prst="rect">
            <a:avLst/>
          </a:prstGeom>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41C8-CD10-4B56-8CEE-B68DD4E011EE}"/>
              </a:ext>
            </a:extLst>
          </p:cNvPr>
          <p:cNvSpPr>
            <a:spLocks noGrp="1"/>
          </p:cNvSpPr>
          <p:nvPr>
            <p:ph type="title"/>
          </p:nvPr>
        </p:nvSpPr>
        <p:spPr/>
        <p:txBody>
          <a:bodyPr vert="horz" wrap="square" lIns="0" tIns="0" rIns="0" bIns="0" rtlCol="0" anchor="t">
            <a:noAutofit/>
          </a:bodyPr>
          <a:lstStyle/>
          <a:p>
            <a:r>
              <a:rPr lang="en-US" sz="3038" dirty="0">
                <a:solidFill>
                  <a:schemeClr val="accent6"/>
                </a:solidFill>
              </a:rPr>
              <a:t>Azure AD v1 vs v2 endpoints</a:t>
            </a:r>
          </a:p>
        </p:txBody>
      </p:sp>
      <p:sp>
        <p:nvSpPr>
          <p:cNvPr id="5" name="Text Placeholder 4">
            <a:extLst>
              <a:ext uri="{FF2B5EF4-FFF2-40B4-BE49-F238E27FC236}">
                <a16:creationId xmlns:a16="http://schemas.microsoft.com/office/drawing/2014/main" id="{8C66A4E2-7CAC-415D-9336-19D8B5192C3C}"/>
              </a:ext>
            </a:extLst>
          </p:cNvPr>
          <p:cNvSpPr>
            <a:spLocks noGrp="1"/>
          </p:cNvSpPr>
          <p:nvPr>
            <p:ph type="body" sz="quarter" idx="13"/>
          </p:nvPr>
        </p:nvSpPr>
        <p:spPr>
          <a:xfrm>
            <a:off x="2814067" y="1353720"/>
            <a:ext cx="2951807" cy="331266"/>
          </a:xfrm>
        </p:spPr>
        <p:txBody>
          <a:bodyPr/>
          <a:lstStyle/>
          <a:p>
            <a:pPr algn="ctr"/>
            <a:r>
              <a:rPr lang="en-US" sz="2000" dirty="0"/>
              <a:t>V1 endpoint</a:t>
            </a:r>
          </a:p>
        </p:txBody>
      </p:sp>
      <p:sp>
        <p:nvSpPr>
          <p:cNvPr id="6" name="Text Placeholder 5">
            <a:extLst>
              <a:ext uri="{FF2B5EF4-FFF2-40B4-BE49-F238E27FC236}">
                <a16:creationId xmlns:a16="http://schemas.microsoft.com/office/drawing/2014/main" id="{23585A45-D2DE-4E22-8612-BB66B2AF8818}"/>
              </a:ext>
            </a:extLst>
          </p:cNvPr>
          <p:cNvSpPr>
            <a:spLocks noGrp="1"/>
          </p:cNvSpPr>
          <p:nvPr>
            <p:ph type="body" sz="quarter" idx="14"/>
          </p:nvPr>
        </p:nvSpPr>
        <p:spPr>
          <a:xfrm>
            <a:off x="5772500" y="1366918"/>
            <a:ext cx="2980874" cy="331266"/>
          </a:xfrm>
        </p:spPr>
        <p:txBody>
          <a:bodyPr/>
          <a:lstStyle/>
          <a:p>
            <a:pPr algn="ctr"/>
            <a:r>
              <a:rPr lang="en-US" sz="2000" dirty="0"/>
              <a:t>V2 endpoint</a:t>
            </a:r>
          </a:p>
        </p:txBody>
      </p:sp>
      <p:graphicFrame>
        <p:nvGraphicFramePr>
          <p:cNvPr id="7" name="Table 6">
            <a:extLst>
              <a:ext uri="{FF2B5EF4-FFF2-40B4-BE49-F238E27FC236}">
                <a16:creationId xmlns:a16="http://schemas.microsoft.com/office/drawing/2014/main" id="{A93F75D4-5557-4324-AD93-39805BF949AC}"/>
              </a:ext>
            </a:extLst>
          </p:cNvPr>
          <p:cNvGraphicFramePr>
            <a:graphicFrameLocks noGrp="1"/>
          </p:cNvGraphicFramePr>
          <p:nvPr>
            <p:extLst>
              <p:ext uri="{D42A27DB-BD31-4B8C-83A1-F6EECF244321}">
                <p14:modId xmlns:p14="http://schemas.microsoft.com/office/powerpoint/2010/main" val="3749898892"/>
              </p:ext>
            </p:extLst>
          </p:nvPr>
        </p:nvGraphicFramePr>
        <p:xfrm>
          <a:off x="384000" y="1684410"/>
          <a:ext cx="8376001" cy="2643876"/>
        </p:xfrm>
        <a:graphic>
          <a:graphicData uri="http://schemas.openxmlformats.org/drawingml/2006/table">
            <a:tbl>
              <a:tblPr firstRow="1" bandRow="1">
                <a:tableStyleId>{16D9F66E-5EB9-4882-86FB-DCBF35E3C3E4}</a:tableStyleId>
              </a:tblPr>
              <a:tblGrid>
                <a:gridCol w="2439140">
                  <a:extLst>
                    <a:ext uri="{9D8B030D-6E8A-4147-A177-3AD203B41FA5}">
                      <a16:colId xmlns:a16="http://schemas.microsoft.com/office/drawing/2014/main" val="2808985772"/>
                    </a:ext>
                  </a:extLst>
                </a:gridCol>
                <a:gridCol w="2940946">
                  <a:extLst>
                    <a:ext uri="{9D8B030D-6E8A-4147-A177-3AD203B41FA5}">
                      <a16:colId xmlns:a16="http://schemas.microsoft.com/office/drawing/2014/main" val="4069051566"/>
                    </a:ext>
                  </a:extLst>
                </a:gridCol>
                <a:gridCol w="2995915">
                  <a:extLst>
                    <a:ext uri="{9D8B030D-6E8A-4147-A177-3AD203B41FA5}">
                      <a16:colId xmlns:a16="http://schemas.microsoft.com/office/drawing/2014/main" val="1855977327"/>
                    </a:ext>
                  </a:extLst>
                </a:gridCol>
              </a:tblGrid>
              <a:tr h="316186">
                <a:tc>
                  <a:txBody>
                    <a:bodyPr/>
                    <a:lstStyle/>
                    <a:p>
                      <a:r>
                        <a:rPr lang="en-US" sz="1000" b="1" dirty="0"/>
                        <a:t>Portal</a:t>
                      </a:r>
                    </a:p>
                  </a:txBody>
                  <a:tcPr marL="68580" marR="68580" marT="34290" marB="34290"/>
                </a:tc>
                <a:tc>
                  <a:txBody>
                    <a:bodyPr/>
                    <a:lstStyle/>
                    <a:p>
                      <a:r>
                        <a:rPr lang="en-US" sz="1000" b="0" dirty="0"/>
                        <a:t>portal.azure.com</a:t>
                      </a:r>
                    </a:p>
                  </a:txBody>
                  <a:tcPr marL="68580" marR="68580" marT="34290" marB="34290"/>
                </a:tc>
                <a:tc>
                  <a:txBody>
                    <a:bodyPr/>
                    <a:lstStyle/>
                    <a:p>
                      <a:r>
                        <a:rPr lang="en-US" sz="1000" b="0" strike="sngStrike" dirty="0"/>
                        <a:t>apps.dev.microsoft.com</a:t>
                      </a:r>
                    </a:p>
                    <a:p>
                      <a:r>
                        <a:rPr lang="en-US" sz="1000" b="0" dirty="0"/>
                        <a:t>portal.azure.com (preview)</a:t>
                      </a:r>
                      <a:endParaRPr lang="en-US" sz="1000" b="0" strike="sngStrike" dirty="0"/>
                    </a:p>
                  </a:txBody>
                  <a:tcPr marL="68580" marR="68580" marT="34290" marB="34290"/>
                </a:tc>
                <a:extLst>
                  <a:ext uri="{0D108BD9-81ED-4DB2-BD59-A6C34878D82A}">
                    <a16:rowId xmlns:a16="http://schemas.microsoft.com/office/drawing/2014/main" val="987074390"/>
                  </a:ext>
                </a:extLst>
              </a:tr>
              <a:tr h="316186">
                <a:tc>
                  <a:txBody>
                    <a:bodyPr/>
                    <a:lstStyle/>
                    <a:p>
                      <a:r>
                        <a:rPr lang="en-US" sz="1000" b="1" dirty="0"/>
                        <a:t>Accounts supported</a:t>
                      </a:r>
                    </a:p>
                  </a:txBody>
                  <a:tcPr marL="68580" marR="68580" marT="34290" marB="34290"/>
                </a:tc>
                <a:tc>
                  <a:txBody>
                    <a:bodyPr/>
                    <a:lstStyle/>
                    <a:p>
                      <a:r>
                        <a:rPr lang="en-US" sz="1000" dirty="0"/>
                        <a:t>Work / School</a:t>
                      </a:r>
                    </a:p>
                  </a:txBody>
                  <a:tcPr marL="68580" marR="68580" marT="34290" marB="34290"/>
                </a:tc>
                <a:tc>
                  <a:txBody>
                    <a:bodyPr/>
                    <a:lstStyle/>
                    <a:p>
                      <a:r>
                        <a:rPr lang="en-US" sz="1000" dirty="0"/>
                        <a:t>Work / School / Personal</a:t>
                      </a:r>
                    </a:p>
                  </a:txBody>
                  <a:tcPr marL="68580" marR="68580" marT="34290" marB="34290"/>
                </a:tc>
                <a:extLst>
                  <a:ext uri="{0D108BD9-81ED-4DB2-BD59-A6C34878D82A}">
                    <a16:rowId xmlns:a16="http://schemas.microsoft.com/office/drawing/2014/main" val="2670545515"/>
                  </a:ext>
                </a:extLst>
              </a:tr>
              <a:tr h="316186">
                <a:tc>
                  <a:txBody>
                    <a:bodyPr/>
                    <a:lstStyle/>
                    <a:p>
                      <a:r>
                        <a:rPr lang="en-US" sz="1000" b="1" dirty="0"/>
                        <a:t>Set of APIs</a:t>
                      </a:r>
                    </a:p>
                  </a:txBody>
                  <a:tcPr marL="68580" marR="68580" marT="34290" marB="34290"/>
                </a:tc>
                <a:tc>
                  <a:txBody>
                    <a:bodyPr/>
                    <a:lstStyle/>
                    <a:p>
                      <a:r>
                        <a:rPr lang="en-US" sz="1000" dirty="0"/>
                        <a:t>ALL (Graph, SharePoint, Intune, Skype…)</a:t>
                      </a:r>
                    </a:p>
                  </a:txBody>
                  <a:tcPr marL="68580" marR="68580" marT="34290" marB="34290"/>
                </a:tc>
                <a:tc>
                  <a:txBody>
                    <a:bodyPr/>
                    <a:lstStyle/>
                    <a:p>
                      <a:r>
                        <a:rPr lang="en-US" sz="1000" strike="sngStrike" dirty="0"/>
                        <a:t>Only Graph API</a:t>
                      </a:r>
                    </a:p>
                    <a:p>
                      <a:r>
                        <a:rPr lang="es-ES" sz="1000" strike="noStrike" dirty="0"/>
                        <a:t>A</a:t>
                      </a:r>
                      <a:r>
                        <a:rPr lang="en-US" sz="1000" strike="noStrike" dirty="0"/>
                        <a:t>LL</a:t>
                      </a:r>
                    </a:p>
                  </a:txBody>
                  <a:tcPr marL="68580" marR="68580" marT="34290" marB="34290"/>
                </a:tc>
                <a:extLst>
                  <a:ext uri="{0D108BD9-81ED-4DB2-BD59-A6C34878D82A}">
                    <a16:rowId xmlns:a16="http://schemas.microsoft.com/office/drawing/2014/main" val="3427154286"/>
                  </a:ext>
                </a:extLst>
              </a:tr>
              <a:tr h="316186">
                <a:tc>
                  <a:txBody>
                    <a:bodyPr/>
                    <a:lstStyle/>
                    <a:p>
                      <a:r>
                        <a:rPr lang="en-US" sz="1000" b="1" dirty="0"/>
                        <a:t>Multiple Platforms in App</a:t>
                      </a:r>
                    </a:p>
                  </a:txBody>
                  <a:tcPr marL="68580" marR="68580" marT="34290" marB="34290"/>
                </a:tc>
                <a:tc>
                  <a:txBody>
                    <a:bodyPr/>
                    <a:lstStyle/>
                    <a:p>
                      <a:r>
                        <a:rPr lang="en-US" sz="1000" dirty="0"/>
                        <a:t>No</a:t>
                      </a:r>
                    </a:p>
                  </a:txBody>
                  <a:tcPr marL="68580" marR="68580" marT="34290" marB="34290"/>
                </a:tc>
                <a:tc>
                  <a:txBody>
                    <a:bodyPr/>
                    <a:lstStyle/>
                    <a:p>
                      <a:r>
                        <a:rPr lang="en-US" sz="1000" dirty="0"/>
                        <a:t>Yes</a:t>
                      </a:r>
                    </a:p>
                  </a:txBody>
                  <a:tcPr marL="68580" marR="68580" marT="34290" marB="34290"/>
                </a:tc>
                <a:extLst>
                  <a:ext uri="{0D108BD9-81ED-4DB2-BD59-A6C34878D82A}">
                    <a16:rowId xmlns:a16="http://schemas.microsoft.com/office/drawing/2014/main" val="4275175270"/>
                  </a:ext>
                </a:extLst>
              </a:tr>
              <a:tr h="316186">
                <a:tc>
                  <a:txBody>
                    <a:bodyPr/>
                    <a:lstStyle/>
                    <a:p>
                      <a:r>
                        <a:rPr lang="en-US" sz="1000" b="1" dirty="0"/>
                        <a:t>Scopes</a:t>
                      </a:r>
                    </a:p>
                  </a:txBody>
                  <a:tcPr marL="68580" marR="68580" marT="34290" marB="34290"/>
                </a:tc>
                <a:tc>
                  <a:txBody>
                    <a:bodyPr/>
                    <a:lstStyle/>
                    <a:p>
                      <a:r>
                        <a:rPr lang="en-US" sz="1000" dirty="0"/>
                        <a:t>Resource</a:t>
                      </a:r>
                    </a:p>
                  </a:txBody>
                  <a:tcPr marL="68580" marR="68580" marT="34290" marB="34290"/>
                </a:tc>
                <a:tc>
                  <a:txBody>
                    <a:bodyPr/>
                    <a:lstStyle/>
                    <a:p>
                      <a:r>
                        <a:rPr lang="en-US" sz="1000" dirty="0"/>
                        <a:t>Request</a:t>
                      </a:r>
                    </a:p>
                  </a:txBody>
                  <a:tcPr marL="68580" marR="68580" marT="34290" marB="34290"/>
                </a:tc>
                <a:extLst>
                  <a:ext uri="{0D108BD9-81ED-4DB2-BD59-A6C34878D82A}">
                    <a16:rowId xmlns:a16="http://schemas.microsoft.com/office/drawing/2014/main" val="248446641"/>
                  </a:ext>
                </a:extLst>
              </a:tr>
              <a:tr h="316186">
                <a:tc>
                  <a:txBody>
                    <a:bodyPr/>
                    <a:lstStyle/>
                    <a:p>
                      <a:r>
                        <a:rPr lang="en-US" sz="1000" b="1" dirty="0"/>
                        <a:t>Consents</a:t>
                      </a:r>
                    </a:p>
                  </a:txBody>
                  <a:tcPr marL="68580" marR="68580" marT="34290" marB="34290"/>
                </a:tc>
                <a:tc>
                  <a:txBody>
                    <a:bodyPr/>
                    <a:lstStyle/>
                    <a:p>
                      <a:r>
                        <a:rPr lang="en-US" sz="1000" dirty="0"/>
                        <a:t>Static</a:t>
                      </a:r>
                    </a:p>
                  </a:txBody>
                  <a:tcPr marL="68580" marR="68580" marT="34290" marB="34290"/>
                </a:tc>
                <a:tc>
                  <a:txBody>
                    <a:bodyPr/>
                    <a:lstStyle/>
                    <a:p>
                      <a:r>
                        <a:rPr lang="en-US" sz="1000" dirty="0"/>
                        <a:t>Dynamic</a:t>
                      </a:r>
                    </a:p>
                  </a:txBody>
                  <a:tcPr marL="68580" marR="68580" marT="34290" marB="34290"/>
                </a:tc>
                <a:extLst>
                  <a:ext uri="{0D108BD9-81ED-4DB2-BD59-A6C34878D82A}">
                    <a16:rowId xmlns:a16="http://schemas.microsoft.com/office/drawing/2014/main" val="2592486821"/>
                  </a:ext>
                </a:extLst>
              </a:tr>
              <a:tr h="316186">
                <a:tc>
                  <a:txBody>
                    <a:bodyPr/>
                    <a:lstStyle/>
                    <a:p>
                      <a:r>
                        <a:rPr lang="en-US" sz="1000" b="1" dirty="0"/>
                        <a:t>Multi-Tenant</a:t>
                      </a:r>
                    </a:p>
                  </a:txBody>
                  <a:tcPr marL="68580" marR="68580" marT="34290" marB="34290"/>
                </a:tc>
                <a:tc>
                  <a:txBody>
                    <a:bodyPr/>
                    <a:lstStyle/>
                    <a:p>
                      <a:r>
                        <a:rPr lang="en-US" sz="1000" dirty="0"/>
                        <a:t>Requires configuration</a:t>
                      </a:r>
                    </a:p>
                  </a:txBody>
                  <a:tcPr marL="68580" marR="68580" marT="34290" marB="34290"/>
                </a:tc>
                <a:tc>
                  <a:txBody>
                    <a:bodyPr/>
                    <a:lstStyle/>
                    <a:p>
                      <a:r>
                        <a:rPr lang="en-US" sz="1000" dirty="0"/>
                        <a:t>By default</a:t>
                      </a:r>
                    </a:p>
                  </a:txBody>
                  <a:tcPr marL="68580" marR="68580" marT="34290" marB="34290"/>
                </a:tc>
                <a:extLst>
                  <a:ext uri="{0D108BD9-81ED-4DB2-BD59-A6C34878D82A}">
                    <a16:rowId xmlns:a16="http://schemas.microsoft.com/office/drawing/2014/main" val="928224446"/>
                  </a:ext>
                </a:extLst>
              </a:tr>
              <a:tr h="316186">
                <a:tc>
                  <a:txBody>
                    <a:bodyPr/>
                    <a:lstStyle/>
                    <a:p>
                      <a:r>
                        <a:rPr lang="en-US" sz="1000" b="1" dirty="0" err="1"/>
                        <a:t>Nuget</a:t>
                      </a:r>
                      <a:r>
                        <a:rPr lang="en-US" sz="1000" b="1" dirty="0"/>
                        <a:t> Package</a:t>
                      </a:r>
                    </a:p>
                  </a:txBody>
                  <a:tcPr marL="68580" marR="68580" marT="34290" marB="34290"/>
                </a:tc>
                <a:tc>
                  <a:txBody>
                    <a:bodyPr/>
                    <a:lstStyle/>
                    <a:p>
                      <a:r>
                        <a:rPr lang="en-US" sz="1000" dirty="0"/>
                        <a:t> </a:t>
                      </a:r>
                      <a:r>
                        <a:rPr lang="en-US" sz="1000" dirty="0" err="1"/>
                        <a:t>Microsoft.IdentityModel.Clients.ActiveDirectory</a:t>
                      </a:r>
                      <a:endParaRPr lang="en-US" sz="1000" dirty="0"/>
                    </a:p>
                  </a:txBody>
                  <a:tcPr marL="68580" marR="68580" marT="34290" marB="34290"/>
                </a:tc>
                <a:tc>
                  <a:txBody>
                    <a:bodyPr/>
                    <a:lstStyle/>
                    <a:p>
                      <a:r>
                        <a:rPr lang="en-US" sz="1000" dirty="0" err="1"/>
                        <a:t>Microsoft.Identity.Client</a:t>
                      </a:r>
                      <a:r>
                        <a:rPr lang="en-US" sz="1000" dirty="0"/>
                        <a:t> (pre-release)</a:t>
                      </a:r>
                    </a:p>
                  </a:txBody>
                  <a:tcPr marL="68580" marR="68580" marT="34290" marB="34290"/>
                </a:tc>
                <a:extLst>
                  <a:ext uri="{0D108BD9-81ED-4DB2-BD59-A6C34878D82A}">
                    <a16:rowId xmlns:a16="http://schemas.microsoft.com/office/drawing/2014/main" val="3687086294"/>
                  </a:ext>
                </a:extLst>
              </a:tr>
            </a:tbl>
          </a:graphicData>
        </a:graphic>
      </p:graphicFrame>
      <p:sp>
        <p:nvSpPr>
          <p:cNvPr id="8" name="Rectangle 7">
            <a:extLst>
              <a:ext uri="{FF2B5EF4-FFF2-40B4-BE49-F238E27FC236}">
                <a16:creationId xmlns:a16="http://schemas.microsoft.com/office/drawing/2014/main" id="{3C694844-1C55-4970-ACF0-59E00ADA02C2}"/>
              </a:ext>
            </a:extLst>
          </p:cNvPr>
          <p:cNvSpPr/>
          <p:nvPr/>
        </p:nvSpPr>
        <p:spPr>
          <a:xfrm>
            <a:off x="827003" y="4790040"/>
            <a:ext cx="8370565" cy="858697"/>
          </a:xfrm>
          <a:prstGeom prst="rect">
            <a:avLst/>
          </a:prstGeom>
        </p:spPr>
        <p:txBody>
          <a:bodyPr wrap="square">
            <a:spAutoFit/>
          </a:bodyPr>
          <a:lstStyle/>
          <a:p>
            <a:pPr>
              <a:lnSpc>
                <a:spcPct val="200000"/>
              </a:lnSpc>
            </a:pPr>
            <a:r>
              <a:rPr lang="en-US" sz="1350" dirty="0">
                <a:hlinkClick r:id="rId2"/>
              </a:rPr>
              <a:t>https://docs.microsoft.com/en-us/azure/active-directory/develop/active-directory-v2-limitations</a:t>
            </a:r>
            <a:endParaRPr lang="en-US" sz="1350" dirty="0"/>
          </a:p>
          <a:p>
            <a:pPr>
              <a:lnSpc>
                <a:spcPct val="200000"/>
              </a:lnSpc>
            </a:pPr>
            <a:r>
              <a:rPr lang="en-US" sz="1350" dirty="0">
                <a:hlinkClick r:id="rId3"/>
              </a:rPr>
              <a:t>https://docs.microsoft.com/en-us/azure/active-directory/develop/active-directory-v2-compare</a:t>
            </a:r>
            <a:endParaRPr lang="en-US" sz="1350" dirty="0"/>
          </a:p>
        </p:txBody>
      </p:sp>
    </p:spTree>
    <p:extLst>
      <p:ext uri="{BB962C8B-B14F-4D97-AF65-F5344CB8AC3E}">
        <p14:creationId xmlns:p14="http://schemas.microsoft.com/office/powerpoint/2010/main" val="60418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err="1"/>
              <a:t>Escenarios</a:t>
            </a:r>
            <a:r>
              <a:rPr lang="en-US" dirty="0"/>
              <a:t> de </a:t>
            </a:r>
            <a:r>
              <a:rPr lang="en-US" dirty="0" err="1"/>
              <a:t>consumo</a:t>
            </a:r>
            <a:endParaRPr lang="en-US" dirty="0"/>
          </a:p>
        </p:txBody>
      </p:sp>
      <p:pic>
        <p:nvPicPr>
          <p:cNvPr id="23" name="Content Placeholder 22">
            <a:extLst>
              <a:ext uri="{FF2B5EF4-FFF2-40B4-BE49-F238E27FC236}">
                <a16:creationId xmlns:a16="http://schemas.microsoft.com/office/drawing/2014/main" id="{03C740BC-2F02-4FA2-BF75-31DBCD2E9E9F}"/>
              </a:ext>
            </a:extLst>
          </p:cNvPr>
          <p:cNvPicPr>
            <a:picLocks noGrp="1" noChangeAspect="1"/>
          </p:cNvPicPr>
          <p:nvPr>
            <p:ph sz="quarter" idx="4"/>
          </p:nvPr>
        </p:nvPicPr>
        <p:blipFill>
          <a:blip r:embed="rId2"/>
          <a:stretch>
            <a:fillRect/>
          </a:stretch>
        </p:blipFill>
        <p:spPr>
          <a:xfrm>
            <a:off x="6533356" y="1447800"/>
            <a:ext cx="331788" cy="331788"/>
          </a:xfrm>
        </p:spPr>
      </p:pic>
      <p:pic>
        <p:nvPicPr>
          <p:cNvPr id="16" name="Picture 15" descr="A close up of a logo&#10;&#10;Description generated with high confidence">
            <a:extLst>
              <a:ext uri="{FF2B5EF4-FFF2-40B4-BE49-F238E27FC236}">
                <a16:creationId xmlns:a16="http://schemas.microsoft.com/office/drawing/2014/main" id="{A0F7E02B-ED91-4086-9120-F62392EE2F8B}"/>
              </a:ext>
            </a:extLst>
          </p:cNvPr>
          <p:cNvPicPr>
            <a:picLocks noChangeAspect="1"/>
          </p:cNvPicPr>
          <p:nvPr/>
        </p:nvPicPr>
        <p:blipFill>
          <a:blip r:embed="rId3"/>
          <a:stretch>
            <a:fillRect/>
          </a:stretch>
        </p:blipFill>
        <p:spPr>
          <a:xfrm>
            <a:off x="6318379" y="1704436"/>
            <a:ext cx="442913" cy="442913"/>
          </a:xfrm>
          <a:prstGeom prst="rect">
            <a:avLst/>
          </a:prstGeom>
        </p:spPr>
      </p:pic>
      <p:pic>
        <p:nvPicPr>
          <p:cNvPr id="19" name="Picture 18">
            <a:extLst>
              <a:ext uri="{FF2B5EF4-FFF2-40B4-BE49-F238E27FC236}">
                <a16:creationId xmlns:a16="http://schemas.microsoft.com/office/drawing/2014/main" id="{2280DFEA-F07E-401B-A6B4-131E5476E2E5}"/>
              </a:ext>
            </a:extLst>
          </p:cNvPr>
          <p:cNvPicPr>
            <a:picLocks noChangeAspect="1"/>
          </p:cNvPicPr>
          <p:nvPr/>
        </p:nvPicPr>
        <p:blipFill>
          <a:blip r:embed="rId4"/>
          <a:stretch>
            <a:fillRect/>
          </a:stretch>
        </p:blipFill>
        <p:spPr>
          <a:xfrm>
            <a:off x="5226573" y="1204138"/>
            <a:ext cx="442913" cy="442913"/>
          </a:xfrm>
          <a:prstGeom prst="rect">
            <a:avLst/>
          </a:prstGeom>
        </p:spPr>
      </p:pic>
      <p:pic>
        <p:nvPicPr>
          <p:cNvPr id="25" name="Picture 24">
            <a:extLst>
              <a:ext uri="{FF2B5EF4-FFF2-40B4-BE49-F238E27FC236}">
                <a16:creationId xmlns:a16="http://schemas.microsoft.com/office/drawing/2014/main" id="{55A761F4-3B1A-4F06-83F3-D1994CA7A0F8}"/>
              </a:ext>
            </a:extLst>
          </p:cNvPr>
          <p:cNvPicPr>
            <a:picLocks noChangeAspect="1"/>
          </p:cNvPicPr>
          <p:nvPr/>
        </p:nvPicPr>
        <p:blipFill>
          <a:blip r:embed="rId5"/>
          <a:stretch>
            <a:fillRect/>
          </a:stretch>
        </p:blipFill>
        <p:spPr>
          <a:xfrm>
            <a:off x="6614958" y="3523095"/>
            <a:ext cx="442913" cy="442913"/>
          </a:xfrm>
          <a:prstGeom prst="rect">
            <a:avLst/>
          </a:prstGeom>
        </p:spPr>
      </p:pic>
      <p:pic>
        <p:nvPicPr>
          <p:cNvPr id="27" name="Picture 26">
            <a:extLst>
              <a:ext uri="{FF2B5EF4-FFF2-40B4-BE49-F238E27FC236}">
                <a16:creationId xmlns:a16="http://schemas.microsoft.com/office/drawing/2014/main" id="{CB477ADC-D8C7-4C2A-89D6-64C637375321}"/>
              </a:ext>
            </a:extLst>
          </p:cNvPr>
          <p:cNvPicPr>
            <a:picLocks noChangeAspect="1"/>
          </p:cNvPicPr>
          <p:nvPr/>
        </p:nvPicPr>
        <p:blipFill>
          <a:blip r:embed="rId6"/>
          <a:stretch>
            <a:fillRect/>
          </a:stretch>
        </p:blipFill>
        <p:spPr>
          <a:xfrm>
            <a:off x="7318947" y="2485828"/>
            <a:ext cx="590477" cy="590477"/>
          </a:xfrm>
          <a:prstGeom prst="rect">
            <a:avLst/>
          </a:prstGeom>
        </p:spPr>
      </p:pic>
      <p:pic>
        <p:nvPicPr>
          <p:cNvPr id="29" name="Picture 28">
            <a:extLst>
              <a:ext uri="{FF2B5EF4-FFF2-40B4-BE49-F238E27FC236}">
                <a16:creationId xmlns:a16="http://schemas.microsoft.com/office/drawing/2014/main" id="{DD1D3B29-9124-47A8-A8F4-6DE3FBC6DB24}"/>
              </a:ext>
            </a:extLst>
          </p:cNvPr>
          <p:cNvPicPr>
            <a:picLocks noChangeAspect="1"/>
          </p:cNvPicPr>
          <p:nvPr/>
        </p:nvPicPr>
        <p:blipFill>
          <a:blip r:embed="rId7"/>
          <a:stretch>
            <a:fillRect/>
          </a:stretch>
        </p:blipFill>
        <p:spPr>
          <a:xfrm>
            <a:off x="7964668" y="1356304"/>
            <a:ext cx="442913" cy="442913"/>
          </a:xfrm>
          <a:prstGeom prst="rect">
            <a:avLst/>
          </a:prstGeom>
        </p:spPr>
      </p:pic>
      <p:pic>
        <p:nvPicPr>
          <p:cNvPr id="31" name="Picture 30">
            <a:extLst>
              <a:ext uri="{FF2B5EF4-FFF2-40B4-BE49-F238E27FC236}">
                <a16:creationId xmlns:a16="http://schemas.microsoft.com/office/drawing/2014/main" id="{E6C2F4F9-CB8A-4D4F-A49C-365D5DD09B52}"/>
              </a:ext>
            </a:extLst>
          </p:cNvPr>
          <p:cNvPicPr>
            <a:picLocks noChangeAspect="1"/>
          </p:cNvPicPr>
          <p:nvPr/>
        </p:nvPicPr>
        <p:blipFill>
          <a:blip r:embed="rId8"/>
          <a:stretch>
            <a:fillRect/>
          </a:stretch>
        </p:blipFill>
        <p:spPr>
          <a:xfrm>
            <a:off x="5448030" y="4234776"/>
            <a:ext cx="435769" cy="450056"/>
          </a:xfrm>
          <a:prstGeom prst="rect">
            <a:avLst/>
          </a:prstGeom>
        </p:spPr>
      </p:pic>
      <p:pic>
        <p:nvPicPr>
          <p:cNvPr id="33" name="Picture 32">
            <a:extLst>
              <a:ext uri="{FF2B5EF4-FFF2-40B4-BE49-F238E27FC236}">
                <a16:creationId xmlns:a16="http://schemas.microsoft.com/office/drawing/2014/main" id="{06A54D5B-73F6-419B-A27A-1E9CEA8E95E8}"/>
              </a:ext>
            </a:extLst>
          </p:cNvPr>
          <p:cNvPicPr>
            <a:picLocks noChangeAspect="1"/>
          </p:cNvPicPr>
          <p:nvPr/>
        </p:nvPicPr>
        <p:blipFill>
          <a:blip r:embed="rId9"/>
          <a:stretch>
            <a:fillRect/>
          </a:stretch>
        </p:blipFill>
        <p:spPr>
          <a:xfrm>
            <a:off x="5789461" y="5243907"/>
            <a:ext cx="442913" cy="442913"/>
          </a:xfrm>
          <a:prstGeom prst="rect">
            <a:avLst/>
          </a:prstGeom>
        </p:spPr>
      </p:pic>
      <p:pic>
        <p:nvPicPr>
          <p:cNvPr id="35" name="Picture 34">
            <a:extLst>
              <a:ext uri="{FF2B5EF4-FFF2-40B4-BE49-F238E27FC236}">
                <a16:creationId xmlns:a16="http://schemas.microsoft.com/office/drawing/2014/main" id="{B97C1F4A-F9AD-4B08-9056-08FEDFF64DC3}"/>
              </a:ext>
            </a:extLst>
          </p:cNvPr>
          <p:cNvPicPr>
            <a:picLocks noChangeAspect="1"/>
          </p:cNvPicPr>
          <p:nvPr/>
        </p:nvPicPr>
        <p:blipFill>
          <a:blip r:embed="rId10"/>
          <a:stretch>
            <a:fillRect/>
          </a:stretch>
        </p:blipFill>
        <p:spPr>
          <a:xfrm>
            <a:off x="7695397" y="4835793"/>
            <a:ext cx="442913" cy="442913"/>
          </a:xfrm>
          <a:prstGeom prst="rect">
            <a:avLst/>
          </a:prstGeom>
        </p:spPr>
      </p:pic>
      <p:pic>
        <p:nvPicPr>
          <p:cNvPr id="37" name="Picture 36">
            <a:extLst>
              <a:ext uri="{FF2B5EF4-FFF2-40B4-BE49-F238E27FC236}">
                <a16:creationId xmlns:a16="http://schemas.microsoft.com/office/drawing/2014/main" id="{840AA150-0E46-4BC1-B003-58C968040075}"/>
              </a:ext>
            </a:extLst>
          </p:cNvPr>
          <p:cNvPicPr>
            <a:picLocks noChangeAspect="1"/>
          </p:cNvPicPr>
          <p:nvPr/>
        </p:nvPicPr>
        <p:blipFill>
          <a:blip r:embed="rId11"/>
          <a:stretch>
            <a:fillRect/>
          </a:stretch>
        </p:blipFill>
        <p:spPr>
          <a:xfrm>
            <a:off x="8095095" y="3847063"/>
            <a:ext cx="442913" cy="442913"/>
          </a:xfrm>
          <a:prstGeom prst="rect">
            <a:avLst/>
          </a:prstGeom>
        </p:spPr>
      </p:pic>
    </p:spTree>
    <p:extLst>
      <p:ext uri="{BB962C8B-B14F-4D97-AF65-F5344CB8AC3E}">
        <p14:creationId xmlns:p14="http://schemas.microsoft.com/office/powerpoint/2010/main" val="135488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5C44-85C4-4A3A-853A-6B3D84E36EF3}"/>
              </a:ext>
            </a:extLst>
          </p:cNvPr>
          <p:cNvSpPr>
            <a:spLocks noGrp="1"/>
          </p:cNvSpPr>
          <p:nvPr>
            <p:ph type="title"/>
          </p:nvPr>
        </p:nvSpPr>
        <p:spPr/>
        <p:txBody>
          <a:bodyPr/>
          <a:lstStyle/>
          <a:p>
            <a:r>
              <a:rPr lang="es-ES" dirty="0"/>
              <a:t>Escenarios de consumo</a:t>
            </a:r>
            <a:endParaRPr lang="en-US" dirty="0"/>
          </a:p>
        </p:txBody>
      </p:sp>
      <p:graphicFrame>
        <p:nvGraphicFramePr>
          <p:cNvPr id="3" name="Table 2">
            <a:extLst>
              <a:ext uri="{FF2B5EF4-FFF2-40B4-BE49-F238E27FC236}">
                <a16:creationId xmlns:a16="http://schemas.microsoft.com/office/drawing/2014/main" id="{89715360-DE32-4B6B-A18F-93DA23E265CA}"/>
              </a:ext>
            </a:extLst>
          </p:cNvPr>
          <p:cNvGraphicFramePr>
            <a:graphicFrameLocks noGrp="1"/>
          </p:cNvGraphicFramePr>
          <p:nvPr>
            <p:extLst/>
          </p:nvPr>
        </p:nvGraphicFramePr>
        <p:xfrm>
          <a:off x="389436" y="2113148"/>
          <a:ext cx="7690838" cy="2760044"/>
        </p:xfrm>
        <a:graphic>
          <a:graphicData uri="http://schemas.openxmlformats.org/drawingml/2006/table">
            <a:tbl>
              <a:tblPr/>
              <a:tblGrid>
                <a:gridCol w="2751971">
                  <a:extLst>
                    <a:ext uri="{9D8B030D-6E8A-4147-A177-3AD203B41FA5}">
                      <a16:colId xmlns:a16="http://schemas.microsoft.com/office/drawing/2014/main" val="1822473634"/>
                    </a:ext>
                  </a:extLst>
                </a:gridCol>
                <a:gridCol w="3055013">
                  <a:extLst>
                    <a:ext uri="{9D8B030D-6E8A-4147-A177-3AD203B41FA5}">
                      <a16:colId xmlns:a16="http://schemas.microsoft.com/office/drawing/2014/main" val="1006249734"/>
                    </a:ext>
                  </a:extLst>
                </a:gridCol>
                <a:gridCol w="1883854">
                  <a:extLst>
                    <a:ext uri="{9D8B030D-6E8A-4147-A177-3AD203B41FA5}">
                      <a16:colId xmlns:a16="http://schemas.microsoft.com/office/drawing/2014/main" val="2550271921"/>
                    </a:ext>
                  </a:extLst>
                </a:gridCol>
              </a:tblGrid>
              <a:tr h="276950">
                <a:tc>
                  <a:txBody>
                    <a:bodyPr/>
                    <a:lstStyle/>
                    <a:p>
                      <a:pPr>
                        <a:lnSpc>
                          <a:spcPct val="200000"/>
                        </a:lnSpc>
                      </a:pPr>
                      <a:r>
                        <a:rPr lang="en-US" sz="900" b="1" dirty="0"/>
                        <a:t>Mobile and native apps</a:t>
                      </a:r>
                    </a:p>
                  </a:txBody>
                  <a:tcPr marL="45349" marR="45349" marT="22675" marB="22675" anchor="ctr">
                    <a:lnL>
                      <a:noFill/>
                    </a:lnL>
                    <a:lnR>
                      <a:noFill/>
                    </a:lnR>
                    <a:lnT>
                      <a:noFill/>
                    </a:lnT>
                    <a:lnB>
                      <a:noFill/>
                    </a:lnB>
                  </a:tcPr>
                </a:tc>
                <a:tc>
                  <a:txBody>
                    <a:bodyPr/>
                    <a:lstStyle/>
                    <a:p>
                      <a:pPr>
                        <a:lnSpc>
                          <a:spcPct val="200000"/>
                        </a:lnSpc>
                      </a:pPr>
                      <a:r>
                        <a:rPr lang="en-US" sz="900" b="1" dirty="0"/>
                        <a:t>Web apps and web APIs</a:t>
                      </a:r>
                    </a:p>
                  </a:txBody>
                  <a:tcPr marL="45349" marR="45349" marT="22675" marB="22675" anchor="ctr">
                    <a:lnL>
                      <a:noFill/>
                    </a:lnL>
                    <a:lnR>
                      <a:noFill/>
                    </a:lnR>
                    <a:lnT>
                      <a:noFill/>
                    </a:lnT>
                    <a:lnB>
                      <a:noFill/>
                    </a:lnB>
                  </a:tcPr>
                </a:tc>
                <a:tc>
                  <a:txBody>
                    <a:bodyPr/>
                    <a:lstStyle/>
                    <a:p>
                      <a:pPr>
                        <a:lnSpc>
                          <a:spcPct val="200000"/>
                        </a:lnSpc>
                      </a:pPr>
                      <a:r>
                        <a:rPr lang="en-US" sz="900" b="1" dirty="0"/>
                        <a:t>Integrate directly with protocols</a:t>
                      </a:r>
                    </a:p>
                  </a:txBody>
                  <a:tcPr marL="45349" marR="45349" marT="22675" marB="22675" anchor="ctr">
                    <a:lnL>
                      <a:noFill/>
                    </a:lnL>
                    <a:lnR>
                      <a:noFill/>
                    </a:lnR>
                    <a:lnT>
                      <a:noFill/>
                    </a:lnT>
                    <a:lnB>
                      <a:noFill/>
                    </a:lnB>
                  </a:tcPr>
                </a:tc>
                <a:extLst>
                  <a:ext uri="{0D108BD9-81ED-4DB2-BD59-A6C34878D82A}">
                    <a16:rowId xmlns:a16="http://schemas.microsoft.com/office/drawing/2014/main" val="183206836"/>
                  </a:ext>
                </a:extLst>
              </a:tr>
              <a:tr h="249419">
                <a:tc>
                  <a:txBody>
                    <a:bodyPr/>
                    <a:lstStyle/>
                    <a:p>
                      <a:pPr>
                        <a:lnSpc>
                          <a:spcPct val="200000"/>
                        </a:lnSpc>
                      </a:pPr>
                      <a:r>
                        <a:rPr lang="en-US" sz="800" dirty="0">
                          <a:hlinkClick r:id="rId2"/>
                        </a:rPr>
                        <a:t>Add sign-in to an iOS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a:hlinkClick r:id="rId3"/>
                        </a:rPr>
                        <a:t>Add sign-in to a JavaScript Single Page Application (SPA)</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4"/>
                        </a:rPr>
                        <a:t>Register an application</a:t>
                      </a:r>
                      <a:endParaRPr lang="en-US" sz="800"/>
                    </a:p>
                  </a:txBody>
                  <a:tcPr marL="45349" marR="45349" marT="22675" marB="22675" anchor="ctr">
                    <a:lnL>
                      <a:noFill/>
                    </a:lnL>
                    <a:lnR>
                      <a:noFill/>
                    </a:lnR>
                    <a:lnT>
                      <a:noFill/>
                    </a:lnT>
                    <a:lnB>
                      <a:noFill/>
                    </a:lnB>
                  </a:tcPr>
                </a:tc>
                <a:extLst>
                  <a:ext uri="{0D108BD9-81ED-4DB2-BD59-A6C34878D82A}">
                    <a16:rowId xmlns:a16="http://schemas.microsoft.com/office/drawing/2014/main" val="659850827"/>
                  </a:ext>
                </a:extLst>
              </a:tr>
              <a:tr h="466974">
                <a:tc>
                  <a:txBody>
                    <a:bodyPr/>
                    <a:lstStyle/>
                    <a:p>
                      <a:pPr>
                        <a:lnSpc>
                          <a:spcPct val="200000"/>
                        </a:lnSpc>
                      </a:pPr>
                      <a:r>
                        <a:rPr lang="en-US" sz="800" dirty="0">
                          <a:hlinkClick r:id="rId5"/>
                        </a:rPr>
                        <a:t>Add sign-in to an Android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dirty="0">
                          <a:hlinkClick r:id="rId6"/>
                        </a:rPr>
                        <a:t>Add sign-in to a ASP.NET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dirty="0">
                          <a:hlinkClick r:id="rId7"/>
                        </a:rPr>
                        <a:t>Mobile applications with the OAuth 2.0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3840095166"/>
                  </a:ext>
                </a:extLst>
              </a:tr>
              <a:tr h="466974">
                <a:tc>
                  <a:txBody>
                    <a:bodyPr/>
                    <a:lstStyle/>
                    <a:p>
                      <a:pPr>
                        <a:lnSpc>
                          <a:spcPct val="200000"/>
                        </a:lnSpc>
                      </a:pPr>
                      <a:r>
                        <a:rPr lang="en-US" sz="800">
                          <a:hlinkClick r:id="rId8"/>
                        </a:rPr>
                        <a:t>Add sign-in to a Windows Desktop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9"/>
                        </a:rPr>
                        <a:t>Add sign-in to a ASP.NET Core Web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0"/>
                        </a:rPr>
                        <a:t>Web applications with the OpenID Connect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3060509262"/>
                  </a:ext>
                </a:extLst>
              </a:tr>
              <a:tr h="466974">
                <a:tc>
                  <a:txBody>
                    <a:bodyPr/>
                    <a:lstStyle/>
                    <a:p>
                      <a:pPr>
                        <a:lnSpc>
                          <a:spcPct val="200000"/>
                        </a:lnSpc>
                      </a:pPr>
                      <a:r>
                        <a:rPr lang="en-US" sz="800">
                          <a:hlinkClick r:id="rId11"/>
                        </a:rPr>
                        <a:t>Add sign-in to a multi-platform Xamarin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2"/>
                        </a:rPr>
                        <a:t>Add sign-in to a Node.js web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3"/>
                        </a:rPr>
                        <a:t>JavaScript SPAs with the OpenID Connect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4041958977"/>
                  </a:ext>
                </a:extLst>
              </a:tr>
              <a:tr h="466974">
                <a:tc>
                  <a:txBody>
                    <a:bodyPr/>
                    <a:lstStyle/>
                    <a:p>
                      <a:pPr>
                        <a:lnSpc>
                          <a:spcPct val="200000"/>
                        </a:lnSpc>
                      </a:pP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4"/>
                        </a:rPr>
                        <a:t>Protect an ASP.NET Web API</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5"/>
                        </a:rPr>
                        <a:t>Daemon applications with the OAuth 2.0 client credentials flow</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2441343578"/>
                  </a:ext>
                </a:extLst>
              </a:tr>
              <a:tr h="238374">
                <a:tc>
                  <a:txBody>
                    <a:bodyPr/>
                    <a:lstStyle/>
                    <a:p>
                      <a:pPr>
                        <a:lnSpc>
                          <a:spcPct val="200000"/>
                        </a:lnSpc>
                      </a:pP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6"/>
                        </a:rPr>
                        <a:t>Protect an ASP.NET Core Web API</a:t>
                      </a:r>
                      <a:endParaRPr lang="en-US" sz="800"/>
                    </a:p>
                  </a:txBody>
                  <a:tcPr marL="45349" marR="45349" marT="22675" marB="22675" anchor="ctr">
                    <a:lnL>
                      <a:noFill/>
                    </a:lnL>
                    <a:lnR>
                      <a:noFill/>
                    </a:lnR>
                    <a:lnT>
                      <a:noFill/>
                    </a:lnT>
                    <a:lnB>
                      <a:noFill/>
                    </a:lnB>
                  </a:tcPr>
                </a:tc>
                <a:tc>
                  <a:txBody>
                    <a:bodyPr/>
                    <a:lstStyle/>
                    <a:p>
                      <a:pPr>
                        <a:lnSpc>
                          <a:spcPct val="200000"/>
                        </a:lnSpc>
                      </a:pP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97293852"/>
                  </a:ext>
                </a:extLst>
              </a:tr>
            </a:tbl>
          </a:graphicData>
        </a:graphic>
      </p:graphicFrame>
      <p:sp>
        <p:nvSpPr>
          <p:cNvPr id="4" name="Rectangle 3">
            <a:extLst>
              <a:ext uri="{FF2B5EF4-FFF2-40B4-BE49-F238E27FC236}">
                <a16:creationId xmlns:a16="http://schemas.microsoft.com/office/drawing/2014/main" id="{78041D23-D20D-4991-AE05-50363EE44DF5}"/>
              </a:ext>
            </a:extLst>
          </p:cNvPr>
          <p:cNvSpPr/>
          <p:nvPr/>
        </p:nvSpPr>
        <p:spPr>
          <a:xfrm>
            <a:off x="389436" y="4950902"/>
            <a:ext cx="8363937" cy="773481"/>
          </a:xfrm>
          <a:prstGeom prst="rect">
            <a:avLst/>
          </a:prstGeom>
        </p:spPr>
        <p:txBody>
          <a:bodyPr wrap="square">
            <a:spAutoFit/>
          </a:bodyPr>
          <a:lstStyle/>
          <a:p>
            <a:pPr algn="ctr">
              <a:lnSpc>
                <a:spcPct val="200000"/>
              </a:lnSpc>
            </a:pPr>
            <a:r>
              <a:rPr lang="en-US" sz="1200" b="1" dirty="0">
                <a:hlinkClick r:id="rId17"/>
              </a:rPr>
              <a:t>https://docs.microsoft.com/en-us/azure/active-directory/develop/active-directory-appmodel-v2-overview</a:t>
            </a:r>
            <a:endParaRPr lang="en-US" sz="1200" b="1" dirty="0"/>
          </a:p>
          <a:p>
            <a:pPr algn="ctr">
              <a:lnSpc>
                <a:spcPct val="200000"/>
              </a:lnSpc>
            </a:pPr>
            <a:r>
              <a:rPr lang="en-US" sz="1200" b="1" dirty="0">
                <a:hlinkClick r:id="rId18"/>
              </a:rPr>
              <a:t>https://docs.microsoft.com/en-us/azure/active-directory/develop/active-directory-v2-protocols</a:t>
            </a:r>
            <a:endParaRPr lang="en-US" sz="1200" b="1" dirty="0"/>
          </a:p>
        </p:txBody>
      </p:sp>
    </p:spTree>
    <p:extLst>
      <p:ext uri="{BB962C8B-B14F-4D97-AF65-F5344CB8AC3E}">
        <p14:creationId xmlns:p14="http://schemas.microsoft.com/office/powerpoint/2010/main" val="204957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F38A0D-46C3-4365-9EE8-5384745A71A6}"/>
              </a:ext>
            </a:extLst>
          </p:cNvPr>
          <p:cNvPicPr>
            <a:picLocks noChangeAspect="1"/>
          </p:cNvPicPr>
          <p:nvPr/>
        </p:nvPicPr>
        <p:blipFill>
          <a:blip r:embed="rId2"/>
          <a:stretch>
            <a:fillRect/>
          </a:stretch>
        </p:blipFill>
        <p:spPr>
          <a:xfrm>
            <a:off x="-1" y="0"/>
            <a:ext cx="9144001" cy="6860443"/>
          </a:xfrm>
          <a:prstGeom prst="rect">
            <a:avLst/>
          </a:prstGeom>
        </p:spPr>
      </p:pic>
      <p:sp>
        <p:nvSpPr>
          <p:cNvPr id="10" name="TextBox 9">
            <a:extLst>
              <a:ext uri="{FF2B5EF4-FFF2-40B4-BE49-F238E27FC236}">
                <a16:creationId xmlns:a16="http://schemas.microsoft.com/office/drawing/2014/main" id="{F989139B-1A6E-4904-8B11-D08A23D973B2}"/>
              </a:ext>
            </a:extLst>
          </p:cNvPr>
          <p:cNvSpPr txBox="1"/>
          <p:nvPr/>
        </p:nvSpPr>
        <p:spPr>
          <a:xfrm>
            <a:off x="142240" y="5608320"/>
            <a:ext cx="8805334" cy="615553"/>
          </a:xfrm>
          <a:prstGeom prst="rect">
            <a:avLst/>
          </a:prstGeom>
          <a:solidFill>
            <a:schemeClr val="bg1">
              <a:lumMod val="75000"/>
            </a:schemeClr>
          </a:solidFill>
        </p:spPr>
        <p:txBody>
          <a:bodyPr wrap="square" lIns="0" tIns="0" rIns="0" bIns="0" rtlCol="0">
            <a:spAutoFit/>
          </a:bodyPr>
          <a:lstStyle/>
          <a:p>
            <a:r>
              <a:rPr lang="es-ES" sz="4000" spc="-70" dirty="0">
                <a:solidFill>
                  <a:schemeClr val="bg1"/>
                </a:solidFill>
              </a:rPr>
              <a:t> A que me ha </a:t>
            </a:r>
            <a:r>
              <a:rPr lang="es-ES" sz="4000" spc="-70" dirty="0" err="1">
                <a:solidFill>
                  <a:schemeClr val="bg1"/>
                </a:solidFill>
              </a:rPr>
              <a:t>quedao</a:t>
            </a:r>
            <a:r>
              <a:rPr lang="es-ES" sz="4000" spc="-70" dirty="0">
                <a:solidFill>
                  <a:schemeClr val="bg1"/>
                </a:solidFill>
              </a:rPr>
              <a:t> bonica la demo?...</a:t>
            </a:r>
            <a:endParaRPr lang="en-US" sz="4000" spc="-70" dirty="0">
              <a:solidFill>
                <a:schemeClr val="bg1"/>
              </a:solidFill>
            </a:endParaRPr>
          </a:p>
        </p:txBody>
      </p:sp>
      <p:pic>
        <p:nvPicPr>
          <p:cNvPr id="13" name="Picture 12">
            <a:extLst>
              <a:ext uri="{FF2B5EF4-FFF2-40B4-BE49-F238E27FC236}">
                <a16:creationId xmlns:a16="http://schemas.microsoft.com/office/drawing/2014/main" id="{075F7039-13ED-4B1D-95AF-8C7EFD416ACA}"/>
              </a:ext>
            </a:extLst>
          </p:cNvPr>
          <p:cNvPicPr>
            <a:picLocks noChangeAspect="1"/>
          </p:cNvPicPr>
          <p:nvPr/>
        </p:nvPicPr>
        <p:blipFill>
          <a:blip r:embed="rId3"/>
          <a:stretch>
            <a:fillRect/>
          </a:stretch>
        </p:blipFill>
        <p:spPr>
          <a:xfrm>
            <a:off x="6844604" y="384496"/>
            <a:ext cx="1906543" cy="1906543"/>
          </a:xfrm>
          <a:prstGeom prst="rect">
            <a:avLst/>
          </a:prstGeom>
        </p:spPr>
      </p:pic>
      <p:pic>
        <p:nvPicPr>
          <p:cNvPr id="11" name="Picture 10">
            <a:extLst>
              <a:ext uri="{FF2B5EF4-FFF2-40B4-BE49-F238E27FC236}">
                <a16:creationId xmlns:a16="http://schemas.microsoft.com/office/drawing/2014/main" id="{E4E1488C-6D2E-4245-9AA4-59FC068C1758}"/>
              </a:ext>
            </a:extLst>
          </p:cNvPr>
          <p:cNvPicPr>
            <a:picLocks noChangeAspect="1"/>
          </p:cNvPicPr>
          <p:nvPr/>
        </p:nvPicPr>
        <p:blipFill>
          <a:blip r:embed="rId4"/>
          <a:stretch>
            <a:fillRect/>
          </a:stretch>
        </p:blipFill>
        <p:spPr>
          <a:xfrm rot="21270243">
            <a:off x="887306" y="403079"/>
            <a:ext cx="1733631" cy="2089895"/>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265558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MS Graph Extensions</a:t>
            </a:r>
          </a:p>
        </p:txBody>
      </p:sp>
      <p:sp>
        <p:nvSpPr>
          <p:cNvPr id="2" name="Content Placeholder 1">
            <a:extLst>
              <a:ext uri="{FF2B5EF4-FFF2-40B4-BE49-F238E27FC236}">
                <a16:creationId xmlns:a16="http://schemas.microsoft.com/office/drawing/2014/main" id="{72E9E93E-F09C-4FCD-9AA6-13175D9B518A}"/>
              </a:ext>
            </a:extLst>
          </p:cNvPr>
          <p:cNvSpPr>
            <a:spLocks noGrp="1"/>
          </p:cNvSpPr>
          <p:nvPr>
            <p:ph sz="quarter" idx="4"/>
          </p:nvPr>
        </p:nvSpPr>
        <p:spPr/>
        <p:txBody>
          <a:bodyPr/>
          <a:lstStyle/>
          <a:p>
            <a:endParaRPr lang="en-US"/>
          </a:p>
        </p:txBody>
      </p:sp>
      <p:pic>
        <p:nvPicPr>
          <p:cNvPr id="6" name="Graphic 5" descr="Rocket">
            <a:extLst>
              <a:ext uri="{FF2B5EF4-FFF2-40B4-BE49-F238E27FC236}">
                <a16:creationId xmlns:a16="http://schemas.microsoft.com/office/drawing/2014/main" id="{5D2A5081-7D9F-49F5-BBCA-85D35065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2763" y="1354395"/>
            <a:ext cx="4008941" cy="4008941"/>
          </a:xfrm>
          <a:prstGeom prst="rect">
            <a:avLst/>
          </a:prstGeom>
        </p:spPr>
      </p:pic>
    </p:spTree>
    <p:extLst>
      <p:ext uri="{BB962C8B-B14F-4D97-AF65-F5344CB8AC3E}">
        <p14:creationId xmlns:p14="http://schemas.microsoft.com/office/powerpoint/2010/main" val="351279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BA6-E69F-420F-BA21-996E57653318}"/>
              </a:ext>
            </a:extLst>
          </p:cNvPr>
          <p:cNvSpPr>
            <a:spLocks noGrp="1"/>
          </p:cNvSpPr>
          <p:nvPr>
            <p:ph type="title"/>
          </p:nvPr>
        </p:nvSpPr>
        <p:spPr/>
        <p:txBody>
          <a:bodyPr vert="horz" wrap="square" lIns="0" tIns="0" rIns="0" bIns="0" rtlCol="0" anchor="t">
            <a:noAutofit/>
          </a:bodyPr>
          <a:lstStyle/>
          <a:p>
            <a:r>
              <a:rPr lang="en-US" dirty="0">
                <a:solidFill>
                  <a:schemeClr val="accent6"/>
                </a:solidFill>
              </a:rPr>
              <a:t>MS Graph extensions</a:t>
            </a:r>
          </a:p>
        </p:txBody>
      </p:sp>
      <p:sp>
        <p:nvSpPr>
          <p:cNvPr id="3" name="Text Placeholder 2">
            <a:extLst>
              <a:ext uri="{FF2B5EF4-FFF2-40B4-BE49-F238E27FC236}">
                <a16:creationId xmlns:a16="http://schemas.microsoft.com/office/drawing/2014/main" id="{7D0C7F59-FCEB-4DDA-8CCE-D9B3E44252CC}"/>
              </a:ext>
            </a:extLst>
          </p:cNvPr>
          <p:cNvSpPr>
            <a:spLocks noGrp="1"/>
          </p:cNvSpPr>
          <p:nvPr>
            <p:ph type="body" sz="quarter" idx="11"/>
          </p:nvPr>
        </p:nvSpPr>
        <p:spPr>
          <a:xfrm>
            <a:off x="390627" y="3003360"/>
            <a:ext cx="4047274" cy="1846660"/>
          </a:xfrm>
        </p:spPr>
        <p:txBody>
          <a:bodyPr vert="horz" lIns="0" tIns="0" rIns="0" bIns="0" rtlCol="0">
            <a:noAutofit/>
          </a:bodyPr>
          <a:lstStyle/>
          <a:p>
            <a:r>
              <a:rPr lang="en-US" dirty="0">
                <a:solidFill>
                  <a:schemeClr val="accent6"/>
                </a:solidFill>
              </a:rPr>
              <a:t>Open extensions</a:t>
            </a:r>
          </a:p>
          <a:p>
            <a:pPr marL="457200" indent="-457200">
              <a:buFont typeface="Arial" panose="020B0604020202020204" pitchFamily="34" charset="0"/>
              <a:buChar char="•"/>
            </a:pPr>
            <a:r>
              <a:rPr lang="en-US" dirty="0" err="1">
                <a:solidFill>
                  <a:schemeClr val="accent6"/>
                </a:solidFill>
              </a:rPr>
              <a:t>Estructura</a:t>
            </a:r>
            <a:r>
              <a:rPr lang="en-US" dirty="0">
                <a:solidFill>
                  <a:schemeClr val="accent6"/>
                </a:solidFill>
              </a:rPr>
              <a:t> flexible</a:t>
            </a:r>
          </a:p>
          <a:p>
            <a:pPr marL="457200" indent="-457200">
              <a:buFont typeface="Arial" panose="020B0604020202020204" pitchFamily="34" charset="0"/>
              <a:buChar char="•"/>
            </a:pPr>
            <a:r>
              <a:rPr lang="en-US" dirty="0">
                <a:solidFill>
                  <a:schemeClr val="accent6"/>
                </a:solidFill>
              </a:rPr>
              <a:t>Key-Value list</a:t>
            </a:r>
          </a:p>
        </p:txBody>
      </p:sp>
      <p:sp>
        <p:nvSpPr>
          <p:cNvPr id="4" name="Text Placeholder 3">
            <a:extLst>
              <a:ext uri="{FF2B5EF4-FFF2-40B4-BE49-F238E27FC236}">
                <a16:creationId xmlns:a16="http://schemas.microsoft.com/office/drawing/2014/main" id="{3BD4CAF6-4757-498A-B049-D04381075BF5}"/>
              </a:ext>
            </a:extLst>
          </p:cNvPr>
          <p:cNvSpPr>
            <a:spLocks noGrp="1"/>
          </p:cNvSpPr>
          <p:nvPr>
            <p:ph type="body" sz="quarter" idx="12"/>
          </p:nvPr>
        </p:nvSpPr>
        <p:spPr>
          <a:xfrm>
            <a:off x="4709673" y="3003360"/>
            <a:ext cx="4047274" cy="1846660"/>
          </a:xfrm>
        </p:spPr>
        <p:txBody>
          <a:bodyPr vert="horz" lIns="0" tIns="0" rIns="0" bIns="0" rtlCol="0">
            <a:noAutofit/>
          </a:bodyPr>
          <a:lstStyle/>
          <a:p>
            <a:r>
              <a:rPr lang="en-US" dirty="0">
                <a:solidFill>
                  <a:schemeClr val="accent6"/>
                </a:solidFill>
              </a:rPr>
              <a:t>Schema extensions</a:t>
            </a:r>
          </a:p>
          <a:p>
            <a:pPr marL="457200" indent="-457200">
              <a:buFont typeface="Arial" panose="020B0604020202020204" pitchFamily="34" charset="0"/>
              <a:buChar char="•"/>
            </a:pPr>
            <a:r>
              <a:rPr lang="en-US" dirty="0" err="1">
                <a:solidFill>
                  <a:schemeClr val="accent6"/>
                </a:solidFill>
              </a:rPr>
              <a:t>Datos</a:t>
            </a:r>
            <a:r>
              <a:rPr lang="en-US" dirty="0">
                <a:solidFill>
                  <a:schemeClr val="accent6"/>
                </a:solidFill>
              </a:rPr>
              <a:t> “</a:t>
            </a:r>
            <a:r>
              <a:rPr lang="en-US" dirty="0" err="1">
                <a:solidFill>
                  <a:schemeClr val="accent6"/>
                </a:solidFill>
              </a:rPr>
              <a:t>tipados</a:t>
            </a:r>
            <a:r>
              <a:rPr lang="en-US" dirty="0">
                <a:solidFill>
                  <a:schemeClr val="accent6"/>
                </a:solidFill>
              </a:rPr>
              <a:t>”</a:t>
            </a:r>
          </a:p>
          <a:p>
            <a:pPr marL="457200" indent="-457200">
              <a:buFont typeface="Arial" panose="020B0604020202020204" pitchFamily="34" charset="0"/>
              <a:buChar char="•"/>
            </a:pPr>
            <a:r>
              <a:rPr lang="en-US" dirty="0" err="1">
                <a:solidFill>
                  <a:schemeClr val="accent6"/>
                </a:solidFill>
              </a:rPr>
              <a:t>Validacion</a:t>
            </a:r>
            <a:r>
              <a:rPr lang="en-US" dirty="0">
                <a:solidFill>
                  <a:schemeClr val="accent6"/>
                </a:solidFill>
              </a:rPr>
              <a:t> de </a:t>
            </a:r>
            <a:r>
              <a:rPr lang="en-US" dirty="0" err="1">
                <a:solidFill>
                  <a:schemeClr val="accent6"/>
                </a:solidFill>
              </a:rPr>
              <a:t>tipos</a:t>
            </a:r>
            <a:endParaRPr lang="en-US" dirty="0">
              <a:solidFill>
                <a:schemeClr val="accent6"/>
              </a:solidFill>
            </a:endParaRPr>
          </a:p>
        </p:txBody>
      </p:sp>
      <p:sp>
        <p:nvSpPr>
          <p:cNvPr id="5" name="TextBox 4">
            <a:extLst>
              <a:ext uri="{FF2B5EF4-FFF2-40B4-BE49-F238E27FC236}">
                <a16:creationId xmlns:a16="http://schemas.microsoft.com/office/drawing/2014/main" id="{BDA03CA7-A258-4B89-97F1-C01ECDFB8AC0}"/>
              </a:ext>
            </a:extLst>
          </p:cNvPr>
          <p:cNvSpPr txBox="1"/>
          <p:nvPr/>
        </p:nvSpPr>
        <p:spPr>
          <a:xfrm>
            <a:off x="389436" y="1313453"/>
            <a:ext cx="8363938" cy="1107996"/>
          </a:xfrm>
          <a:prstGeom prst="rect">
            <a:avLst/>
          </a:prstGeom>
          <a:noFill/>
        </p:spPr>
        <p:txBody>
          <a:bodyPr wrap="square" lIns="0" tIns="0" rIns="0" bIns="0" rtlCol="0">
            <a:spAutoFit/>
          </a:bodyPr>
          <a:lstStyle/>
          <a:p>
            <a:r>
              <a:rPr lang="en-US" spc="-53" dirty="0" err="1">
                <a:gradFill>
                  <a:gsLst>
                    <a:gs pos="2917">
                      <a:schemeClr val="bg2"/>
                    </a:gs>
                    <a:gs pos="95000">
                      <a:schemeClr val="bg2"/>
                    </a:gs>
                  </a:gsLst>
                  <a:lin ang="5400000" scaled="0"/>
                </a:gradFill>
              </a:rPr>
              <a:t>Permite</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almacenar</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nuestros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propios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datos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en</a:t>
            </a:r>
            <a:r>
              <a:rPr lang="en-US" spc="-53" dirty="0">
                <a:gradFill>
                  <a:gsLst>
                    <a:gs pos="2917">
                      <a:schemeClr val="bg2"/>
                    </a:gs>
                    <a:gs pos="95000">
                      <a:schemeClr val="bg2"/>
                    </a:gs>
                  </a:gsLst>
                  <a:lin ang="5400000" scaled="0"/>
                </a:gradFill>
              </a:rPr>
              <a:t> MS Graph.</a:t>
            </a:r>
          </a:p>
          <a:p>
            <a:endParaRPr lang="en-US" spc="-53" dirty="0">
              <a:gradFill>
                <a:gsLst>
                  <a:gs pos="2917">
                    <a:schemeClr val="bg2"/>
                  </a:gs>
                  <a:gs pos="95000">
                    <a:schemeClr val="bg2"/>
                  </a:gs>
                </a:gsLst>
                <a:lin ang="5400000" scaled="0"/>
              </a:gradFill>
            </a:endParaRPr>
          </a:p>
          <a:p>
            <a:r>
              <a:rPr lang="en-US" i="1" spc="-53" dirty="0" err="1">
                <a:solidFill>
                  <a:schemeClr val="bg1">
                    <a:lumMod val="50000"/>
                  </a:schemeClr>
                </a:solidFill>
              </a:rPr>
              <a:t>Ejemplo</a:t>
            </a:r>
            <a:r>
              <a:rPr lang="en-US" i="1" spc="-53" dirty="0">
                <a:solidFill>
                  <a:schemeClr val="bg1">
                    <a:lumMod val="50000"/>
                  </a:schemeClr>
                </a:solidFill>
              </a:rPr>
              <a:t>: </a:t>
            </a:r>
            <a:r>
              <a:rPr lang="en-US" i="1" spc="-53" dirty="0" err="1">
                <a:solidFill>
                  <a:schemeClr val="bg1">
                    <a:lumMod val="50000"/>
                  </a:schemeClr>
                </a:solidFill>
              </a:rPr>
              <a:t>ampliar</a:t>
            </a:r>
            <a:r>
              <a:rPr lang="en-US" i="1" spc="-53" dirty="0">
                <a:solidFill>
                  <a:schemeClr val="bg1">
                    <a:lumMod val="50000"/>
                  </a:schemeClr>
                </a:solidFill>
              </a:rPr>
              <a:t> los </a:t>
            </a:r>
            <a:r>
              <a:rPr lang="en-US" i="1" spc="-53" dirty="0" err="1">
                <a:solidFill>
                  <a:schemeClr val="bg1">
                    <a:lumMod val="50000"/>
                  </a:schemeClr>
                </a:solidFill>
              </a:rPr>
              <a:t>datos</a:t>
            </a:r>
            <a:r>
              <a:rPr lang="en-US" i="1" spc="-53" dirty="0">
                <a:solidFill>
                  <a:schemeClr val="bg1">
                    <a:lumMod val="50000"/>
                  </a:schemeClr>
                </a:solidFill>
              </a:rPr>
              <a:t> de un </a:t>
            </a:r>
            <a:r>
              <a:rPr lang="en-US" i="1" spc="-53" dirty="0" err="1">
                <a:solidFill>
                  <a:schemeClr val="bg1">
                    <a:lumMod val="50000"/>
                  </a:schemeClr>
                </a:solidFill>
              </a:rPr>
              <a:t>usuario</a:t>
            </a:r>
            <a:r>
              <a:rPr lang="en-US" i="1" spc="-53" dirty="0">
                <a:solidFill>
                  <a:schemeClr val="bg1">
                    <a:lumMod val="50000"/>
                  </a:schemeClr>
                </a:solidFill>
              </a:rPr>
              <a:t> con “</a:t>
            </a:r>
            <a:r>
              <a:rPr lang="en-US" i="1" spc="-53" dirty="0" err="1">
                <a:solidFill>
                  <a:schemeClr val="bg1">
                    <a:lumMod val="50000"/>
                  </a:schemeClr>
                </a:solidFill>
              </a:rPr>
              <a:t>su</a:t>
            </a:r>
            <a:r>
              <a:rPr lang="en-US" i="1" spc="-53" dirty="0">
                <a:solidFill>
                  <a:schemeClr val="bg1">
                    <a:lumMod val="50000"/>
                  </a:schemeClr>
                </a:solidFill>
              </a:rPr>
              <a:t> color </a:t>
            </a:r>
            <a:r>
              <a:rPr lang="en-US" i="1" spc="-53" dirty="0" err="1">
                <a:solidFill>
                  <a:schemeClr val="bg1">
                    <a:lumMod val="50000"/>
                  </a:schemeClr>
                </a:solidFill>
              </a:rPr>
              <a:t>favorito</a:t>
            </a:r>
            <a:r>
              <a:rPr lang="en-US" i="1" spc="-53" dirty="0">
                <a:solidFill>
                  <a:schemeClr val="bg1">
                    <a:lumMod val="50000"/>
                  </a:schemeClr>
                </a:solidFill>
              </a:rPr>
              <a:t>”</a:t>
            </a:r>
          </a:p>
          <a:p>
            <a:endParaRPr lang="en-US"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51319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0181F0-351F-47FC-8972-22037756C40D}"/>
              </a:ext>
            </a:extLst>
          </p:cNvPr>
          <p:cNvPicPr>
            <a:picLocks noChangeAspect="1"/>
          </p:cNvPicPr>
          <p:nvPr/>
        </p:nvPicPr>
        <p:blipFill>
          <a:blip r:embed="rId2"/>
          <a:stretch>
            <a:fillRect/>
          </a:stretch>
        </p:blipFill>
        <p:spPr>
          <a:xfrm>
            <a:off x="389436" y="1194384"/>
            <a:ext cx="8179568" cy="4881047"/>
          </a:xfrm>
          <a:prstGeom prst="rect">
            <a:avLst/>
          </a:prstGeom>
        </p:spPr>
      </p:pic>
      <p:sp>
        <p:nvSpPr>
          <p:cNvPr id="3" name="Title 1">
            <a:extLst>
              <a:ext uri="{FF2B5EF4-FFF2-40B4-BE49-F238E27FC236}">
                <a16:creationId xmlns:a16="http://schemas.microsoft.com/office/drawing/2014/main" id="{D06C6EA3-2F3D-44EA-A8E2-2FEADB371953}"/>
              </a:ext>
            </a:extLst>
          </p:cNvPr>
          <p:cNvSpPr txBox="1">
            <a:spLocks/>
          </p:cNvSpPr>
          <p:nvPr/>
        </p:nvSpPr>
        <p:spPr>
          <a:xfrm>
            <a:off x="389436" y="228603"/>
            <a:ext cx="8363938" cy="747897"/>
          </a:xfrm>
          <a:prstGeom prst="rect">
            <a:avLst/>
          </a:prstGeom>
        </p:spPr>
        <p:txBody>
          <a:bodyPr vert="horz" wrap="square" lIns="0" tIns="0" rIns="0" bIns="0" rtlCol="0" anchor="t">
            <a:no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r>
              <a:rPr lang="en-US">
                <a:solidFill>
                  <a:schemeClr val="accent6"/>
                </a:solidFill>
              </a:rPr>
              <a:t>MS Graph extensions</a:t>
            </a:r>
          </a:p>
        </p:txBody>
      </p:sp>
    </p:spTree>
    <p:extLst>
      <p:ext uri="{BB962C8B-B14F-4D97-AF65-F5344CB8AC3E}">
        <p14:creationId xmlns:p14="http://schemas.microsoft.com/office/powerpoint/2010/main" val="1264795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F38A0D-46C3-4365-9EE8-5384745A71A6}"/>
              </a:ext>
            </a:extLst>
          </p:cNvPr>
          <p:cNvPicPr>
            <a:picLocks noChangeAspect="1"/>
          </p:cNvPicPr>
          <p:nvPr/>
        </p:nvPicPr>
        <p:blipFill>
          <a:blip r:embed="rId2"/>
          <a:stretch>
            <a:fillRect/>
          </a:stretch>
        </p:blipFill>
        <p:spPr>
          <a:xfrm>
            <a:off x="-1" y="0"/>
            <a:ext cx="9144001" cy="6860443"/>
          </a:xfrm>
          <a:prstGeom prst="rect">
            <a:avLst/>
          </a:prstGeom>
        </p:spPr>
      </p:pic>
      <p:sp>
        <p:nvSpPr>
          <p:cNvPr id="10" name="TextBox 9">
            <a:extLst>
              <a:ext uri="{FF2B5EF4-FFF2-40B4-BE49-F238E27FC236}">
                <a16:creationId xmlns:a16="http://schemas.microsoft.com/office/drawing/2014/main" id="{F989139B-1A6E-4904-8B11-D08A23D973B2}"/>
              </a:ext>
            </a:extLst>
          </p:cNvPr>
          <p:cNvSpPr txBox="1"/>
          <p:nvPr/>
        </p:nvSpPr>
        <p:spPr>
          <a:xfrm>
            <a:off x="142240" y="5608320"/>
            <a:ext cx="8805334" cy="615553"/>
          </a:xfrm>
          <a:prstGeom prst="rect">
            <a:avLst/>
          </a:prstGeom>
          <a:solidFill>
            <a:schemeClr val="bg1">
              <a:lumMod val="75000"/>
            </a:schemeClr>
          </a:solidFill>
        </p:spPr>
        <p:txBody>
          <a:bodyPr wrap="square" lIns="0" tIns="0" rIns="0" bIns="0" rtlCol="0">
            <a:spAutoFit/>
          </a:bodyPr>
          <a:lstStyle/>
          <a:p>
            <a:r>
              <a:rPr lang="es-ES" sz="4000" spc="-70" dirty="0">
                <a:solidFill>
                  <a:schemeClr val="bg1"/>
                </a:solidFill>
              </a:rPr>
              <a:t> A que me ha </a:t>
            </a:r>
            <a:r>
              <a:rPr lang="es-ES" sz="4000" spc="-70" dirty="0" err="1">
                <a:solidFill>
                  <a:schemeClr val="bg1"/>
                </a:solidFill>
              </a:rPr>
              <a:t>quedao</a:t>
            </a:r>
            <a:r>
              <a:rPr lang="es-ES" sz="4000" spc="-70" dirty="0">
                <a:solidFill>
                  <a:schemeClr val="bg1"/>
                </a:solidFill>
              </a:rPr>
              <a:t> bonica la demo?...</a:t>
            </a:r>
            <a:endParaRPr lang="en-US" sz="4000" spc="-70" dirty="0">
              <a:solidFill>
                <a:schemeClr val="bg1"/>
              </a:solidFill>
            </a:endParaRPr>
          </a:p>
        </p:txBody>
      </p:sp>
      <p:pic>
        <p:nvPicPr>
          <p:cNvPr id="13" name="Picture 12">
            <a:extLst>
              <a:ext uri="{FF2B5EF4-FFF2-40B4-BE49-F238E27FC236}">
                <a16:creationId xmlns:a16="http://schemas.microsoft.com/office/drawing/2014/main" id="{075F7039-13ED-4B1D-95AF-8C7EFD416ACA}"/>
              </a:ext>
            </a:extLst>
          </p:cNvPr>
          <p:cNvPicPr>
            <a:picLocks noChangeAspect="1"/>
          </p:cNvPicPr>
          <p:nvPr/>
        </p:nvPicPr>
        <p:blipFill>
          <a:blip r:embed="rId3"/>
          <a:stretch>
            <a:fillRect/>
          </a:stretch>
        </p:blipFill>
        <p:spPr>
          <a:xfrm>
            <a:off x="6844604" y="384496"/>
            <a:ext cx="1906543" cy="1906543"/>
          </a:xfrm>
          <a:prstGeom prst="rect">
            <a:avLst/>
          </a:prstGeom>
        </p:spPr>
      </p:pic>
      <p:pic>
        <p:nvPicPr>
          <p:cNvPr id="11" name="Picture 10">
            <a:extLst>
              <a:ext uri="{FF2B5EF4-FFF2-40B4-BE49-F238E27FC236}">
                <a16:creationId xmlns:a16="http://schemas.microsoft.com/office/drawing/2014/main" id="{E4E1488C-6D2E-4245-9AA4-59FC068C1758}"/>
              </a:ext>
            </a:extLst>
          </p:cNvPr>
          <p:cNvPicPr>
            <a:picLocks noChangeAspect="1"/>
          </p:cNvPicPr>
          <p:nvPr/>
        </p:nvPicPr>
        <p:blipFill>
          <a:blip r:embed="rId4"/>
          <a:stretch>
            <a:fillRect/>
          </a:stretch>
        </p:blipFill>
        <p:spPr>
          <a:xfrm rot="21270243">
            <a:off x="887306" y="403079"/>
            <a:ext cx="1733631" cy="2089895"/>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1394134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Batch Requests</a:t>
            </a:r>
          </a:p>
        </p:txBody>
      </p:sp>
      <p:sp>
        <p:nvSpPr>
          <p:cNvPr id="2" name="Content Placeholder 1">
            <a:extLst>
              <a:ext uri="{FF2B5EF4-FFF2-40B4-BE49-F238E27FC236}">
                <a16:creationId xmlns:a16="http://schemas.microsoft.com/office/drawing/2014/main" id="{9DE3C1A2-B142-4737-BC0D-356C8291F9F5}"/>
              </a:ext>
            </a:extLst>
          </p:cNvPr>
          <p:cNvSpPr>
            <a:spLocks noGrp="1"/>
          </p:cNvSpPr>
          <p:nvPr>
            <p:ph sz="quarter" idx="4"/>
          </p:nvPr>
        </p:nvSpPr>
        <p:spPr/>
        <p:txBody>
          <a:bodyPr/>
          <a:lstStyle/>
          <a:p>
            <a:endParaRPr lang="en-US"/>
          </a:p>
        </p:txBody>
      </p:sp>
      <p:pic>
        <p:nvPicPr>
          <p:cNvPr id="7" name="Graphic 6" descr="Box trolley">
            <a:extLst>
              <a:ext uri="{FF2B5EF4-FFF2-40B4-BE49-F238E27FC236}">
                <a16:creationId xmlns:a16="http://schemas.microsoft.com/office/drawing/2014/main" id="{A58B1DAF-E9B2-4733-8DA6-B023A4767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0276" y="1589332"/>
            <a:ext cx="4081140" cy="4081140"/>
          </a:xfrm>
          <a:prstGeom prst="rect">
            <a:avLst/>
          </a:prstGeom>
        </p:spPr>
      </p:pic>
      <p:sp>
        <p:nvSpPr>
          <p:cNvPr id="11" name="Rectangle 10">
            <a:extLst>
              <a:ext uri="{FF2B5EF4-FFF2-40B4-BE49-F238E27FC236}">
                <a16:creationId xmlns:a16="http://schemas.microsoft.com/office/drawing/2014/main" id="{9BC09E06-B76D-461F-909C-A54A61112E4C}"/>
              </a:ext>
            </a:extLst>
          </p:cNvPr>
          <p:cNvSpPr/>
          <p:nvPr/>
        </p:nvSpPr>
        <p:spPr bwMode="auto">
          <a:xfrm rot="20286418">
            <a:off x="6589652" y="2632073"/>
            <a:ext cx="893193" cy="78662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40310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err="1">
                <a:solidFill>
                  <a:schemeClr val="accent6"/>
                </a:solidFill>
              </a:rPr>
              <a:t>Batch</a:t>
            </a:r>
            <a:r>
              <a:rPr lang="es-ES" dirty="0">
                <a:solidFill>
                  <a:schemeClr val="accent6"/>
                </a:solidFill>
              </a:rPr>
              <a:t> Request / Response</a:t>
            </a:r>
            <a:endParaRPr lang="en-US" dirty="0">
              <a:solidFill>
                <a:schemeClr val="accent6"/>
              </a:solidFill>
            </a:endParaRPr>
          </a:p>
        </p:txBody>
      </p:sp>
      <p:pic>
        <p:nvPicPr>
          <p:cNvPr id="3" name="Picture 2">
            <a:extLst>
              <a:ext uri="{FF2B5EF4-FFF2-40B4-BE49-F238E27FC236}">
                <a16:creationId xmlns:a16="http://schemas.microsoft.com/office/drawing/2014/main" id="{146CFABA-6F60-43B9-A413-DDB40AC37982}"/>
              </a:ext>
            </a:extLst>
          </p:cNvPr>
          <p:cNvPicPr>
            <a:picLocks noChangeAspect="1"/>
          </p:cNvPicPr>
          <p:nvPr/>
        </p:nvPicPr>
        <p:blipFill>
          <a:blip r:embed="rId2"/>
          <a:stretch>
            <a:fillRect/>
          </a:stretch>
        </p:blipFill>
        <p:spPr>
          <a:xfrm>
            <a:off x="1320664" y="885222"/>
            <a:ext cx="6813570" cy="5744175"/>
          </a:xfrm>
          <a:prstGeom prst="rect">
            <a:avLst/>
          </a:prstGeom>
        </p:spPr>
      </p:pic>
    </p:spTree>
    <p:extLst>
      <p:ext uri="{BB962C8B-B14F-4D97-AF65-F5344CB8AC3E}">
        <p14:creationId xmlns:p14="http://schemas.microsoft.com/office/powerpoint/2010/main" val="360723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pic>
        <p:nvPicPr>
          <p:cNvPr id="4" name="Picture Placeholder 9" descr="A person sitting at a table using a computer&#10;&#10;Description generated with very high confidence">
            <a:extLst>
              <a:ext uri="{FF2B5EF4-FFF2-40B4-BE49-F238E27FC236}">
                <a16:creationId xmlns:a16="http://schemas.microsoft.com/office/drawing/2014/main" id="{23E16A0F-761A-4D21-AD32-FEC0D78973A5}"/>
              </a:ext>
            </a:extLst>
          </p:cNvPr>
          <p:cNvPicPr>
            <a:picLocks noChangeAspect="1"/>
          </p:cNvPicPr>
          <p:nvPr/>
        </p:nvPicPr>
        <p:blipFill>
          <a:blip r:embed="rId3"/>
          <a:srcRect l="1123" r="1123"/>
          <a:stretch>
            <a:fillRect/>
          </a:stretch>
        </p:blipFill>
        <p:spPr>
          <a:xfrm>
            <a:off x="0" y="3960814"/>
            <a:ext cx="2292624" cy="2292624"/>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Mañez </a:t>
            </a:r>
          </a:p>
          <a:p>
            <a:pPr marL="0" indent="0">
              <a:buNone/>
            </a:pPr>
            <a:r>
              <a:rPr lang="en-US" sz="2000" dirty="0"/>
              <a:t>Office Development MVP</a:t>
            </a:r>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s-ES" sz="2000" spc="-53" dirty="0">
                <a:solidFill>
                  <a:srgbClr val="333333"/>
                </a:solidFill>
                <a:latin typeface="+mj-lt"/>
              </a:rPr>
              <a:t>@</a:t>
            </a:r>
            <a:r>
              <a:rPr lang="en-US" sz="2000" spc="-53" dirty="0" err="1">
                <a:solidFill>
                  <a:srgbClr val="333333"/>
                </a:solidFill>
                <a:latin typeface="+mj-lt"/>
              </a:rPr>
              <a:t>luismanez</a:t>
            </a:r>
            <a:endParaRPr lang="en-US" sz="2000" spc="-53" dirty="0">
              <a:solidFill>
                <a:srgbClr val="333333"/>
              </a:solidFill>
              <a:latin typeface="+mj-lt"/>
            </a:endParaRPr>
          </a:p>
          <a:p>
            <a:pPr defTabSz="685955">
              <a:lnSpc>
                <a:spcPct val="90000"/>
              </a:lnSpc>
              <a:spcBef>
                <a:spcPct val="20000"/>
              </a:spcBef>
              <a:buSzPct val="80000"/>
            </a:pPr>
            <a:r>
              <a:rPr lang="en-US" sz="2000" spc="-53" dirty="0">
                <a:solidFill>
                  <a:srgbClr val="333333"/>
                </a:solidFill>
                <a:latin typeface="+mj-lt"/>
              </a:rPr>
              <a:t>https://github.com/luismanez</a:t>
            </a:r>
          </a:p>
        </p:txBody>
      </p:sp>
      <p:pic>
        <p:nvPicPr>
          <p:cNvPr id="9" name="Picture 8">
            <a:extLst>
              <a:ext uri="{FF2B5EF4-FFF2-40B4-BE49-F238E27FC236}">
                <a16:creationId xmlns:a16="http://schemas.microsoft.com/office/drawing/2014/main" id="{ADDB6A4F-5D05-47F7-A437-9E0E4AA4325B}"/>
              </a:ext>
            </a:extLst>
          </p:cNvPr>
          <p:cNvPicPr>
            <a:picLocks noChangeAspect="1"/>
          </p:cNvPicPr>
          <p:nvPr/>
        </p:nvPicPr>
        <p:blipFill>
          <a:blip r:embed="rId4"/>
          <a:stretch>
            <a:fillRect/>
          </a:stretch>
        </p:blipFill>
        <p:spPr>
          <a:xfrm>
            <a:off x="6851377" y="3960815"/>
            <a:ext cx="2292625" cy="2292625"/>
          </a:xfrm>
          <a:prstGeom prst="rect">
            <a:avLst/>
          </a:prstGeom>
        </p:spPr>
      </p:pic>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BF2E8D7-C2A6-4FB2-914C-CF7F08689013}"/>
              </a:ext>
            </a:extLst>
          </p:cNvPr>
          <p:cNvSpPr/>
          <p:nvPr/>
        </p:nvSpPr>
        <p:spPr bwMode="auto">
          <a:xfrm>
            <a:off x="5527040" y="5554133"/>
            <a:ext cx="1324337" cy="699304"/>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9103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err="1">
                <a:solidFill>
                  <a:schemeClr val="accent6"/>
                </a:solidFill>
              </a:rPr>
              <a:t>Batch</a:t>
            </a:r>
            <a:r>
              <a:rPr lang="es-ES" dirty="0">
                <a:solidFill>
                  <a:schemeClr val="accent6"/>
                </a:solidFill>
              </a:rPr>
              <a:t> Request / Response</a:t>
            </a:r>
            <a:endParaRPr lang="en-US" dirty="0">
              <a:solidFill>
                <a:schemeClr val="accent6"/>
              </a:solidFill>
            </a:endParaRPr>
          </a:p>
        </p:txBody>
      </p:sp>
      <p:pic>
        <p:nvPicPr>
          <p:cNvPr id="4" name="Picture 3">
            <a:extLst>
              <a:ext uri="{FF2B5EF4-FFF2-40B4-BE49-F238E27FC236}">
                <a16:creationId xmlns:a16="http://schemas.microsoft.com/office/drawing/2014/main" id="{DECDC928-ABD1-4DAA-AC9E-4D168E41F836}"/>
              </a:ext>
            </a:extLst>
          </p:cNvPr>
          <p:cNvPicPr>
            <a:picLocks noChangeAspect="1"/>
          </p:cNvPicPr>
          <p:nvPr/>
        </p:nvPicPr>
        <p:blipFill>
          <a:blip r:embed="rId2"/>
          <a:stretch>
            <a:fillRect/>
          </a:stretch>
        </p:blipFill>
        <p:spPr>
          <a:xfrm>
            <a:off x="1581968" y="894993"/>
            <a:ext cx="6127503" cy="5734404"/>
          </a:xfrm>
          <a:prstGeom prst="rect">
            <a:avLst/>
          </a:prstGeom>
        </p:spPr>
      </p:pic>
    </p:spTree>
    <p:extLst>
      <p:ext uri="{BB962C8B-B14F-4D97-AF65-F5344CB8AC3E}">
        <p14:creationId xmlns:p14="http://schemas.microsoft.com/office/powerpoint/2010/main" val="19216112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a:solidFill>
                  <a:schemeClr val="accent6"/>
                </a:solidFill>
              </a:rPr>
              <a:t>Limitaciones </a:t>
            </a:r>
            <a:r>
              <a:rPr lang="es-ES" dirty="0" err="1">
                <a:solidFill>
                  <a:schemeClr val="accent6"/>
                </a:solidFill>
              </a:rPr>
              <a:t>Batch</a:t>
            </a:r>
            <a:r>
              <a:rPr lang="es-ES" dirty="0">
                <a:solidFill>
                  <a:schemeClr val="accent6"/>
                </a:solidFill>
              </a:rPr>
              <a:t> </a:t>
            </a:r>
            <a:r>
              <a:rPr lang="es-ES" dirty="0" err="1">
                <a:solidFill>
                  <a:schemeClr val="accent6"/>
                </a:solidFill>
              </a:rPr>
              <a:t>requests</a:t>
            </a:r>
            <a:endParaRPr lang="en-US" dirty="0">
              <a:solidFill>
                <a:schemeClr val="accent6"/>
              </a:solidFill>
            </a:endParaRPr>
          </a:p>
        </p:txBody>
      </p:sp>
      <p:sp>
        <p:nvSpPr>
          <p:cNvPr id="5" name="TextBox 4">
            <a:extLst>
              <a:ext uri="{FF2B5EF4-FFF2-40B4-BE49-F238E27FC236}">
                <a16:creationId xmlns:a16="http://schemas.microsoft.com/office/drawing/2014/main" id="{764D81A1-9303-4A64-AF8D-64A3BC3A0109}"/>
              </a:ext>
            </a:extLst>
          </p:cNvPr>
          <p:cNvSpPr txBox="1"/>
          <p:nvPr/>
        </p:nvSpPr>
        <p:spPr>
          <a:xfrm>
            <a:off x="878776" y="1758182"/>
            <a:ext cx="7462685" cy="3341620"/>
          </a:xfrm>
          <a:prstGeom prst="rect">
            <a:avLst/>
          </a:prstGeom>
          <a:noFill/>
        </p:spPr>
        <p:txBody>
          <a:bodyPr wrap="square" lIns="0" tIns="0" rIns="0" bIns="0" rtlCol="0">
            <a:spAutoFit/>
          </a:bodyPr>
          <a:lstStyle/>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No se pueden anidar peticiones </a:t>
            </a:r>
            <a:r>
              <a:rPr lang="es-ES" spc="-53" dirty="0" err="1">
                <a:gradFill>
                  <a:gsLst>
                    <a:gs pos="2917">
                      <a:schemeClr val="bg2"/>
                    </a:gs>
                    <a:gs pos="95000">
                      <a:schemeClr val="bg2"/>
                    </a:gs>
                  </a:gsLst>
                  <a:lin ang="5400000" scaled="0"/>
                </a:gradFill>
              </a:rPr>
              <a:t>Batch</a:t>
            </a:r>
            <a:endParaRPr lang="es-ES" spc="-53" dirty="0">
              <a:gradFill>
                <a:gsLst>
                  <a:gs pos="2917">
                    <a:schemeClr val="bg2"/>
                  </a:gs>
                  <a:gs pos="95000">
                    <a:schemeClr val="bg2"/>
                  </a:gs>
                </a:gsLst>
                <a:lin ang="5400000" scaled="0"/>
              </a:gradFill>
            </a:endParaRP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No es transaccional</a:t>
            </a:r>
          </a:p>
          <a:p>
            <a:pPr marL="257175" indent="-257175">
              <a:lnSpc>
                <a:spcPct val="250000"/>
              </a:lnSpc>
              <a:buFont typeface="Arial" panose="020B0604020202020204" pitchFamily="34" charset="0"/>
              <a:buChar char="•"/>
            </a:pPr>
            <a:r>
              <a:rPr lang="es-ES" spc="-53" dirty="0" err="1">
                <a:gradFill>
                  <a:gsLst>
                    <a:gs pos="2917">
                      <a:schemeClr val="bg2"/>
                    </a:gs>
                    <a:gs pos="95000">
                      <a:schemeClr val="bg2"/>
                    </a:gs>
                  </a:gsLst>
                  <a:lin ang="5400000" scaled="0"/>
                </a:gradFill>
              </a:rPr>
              <a:t>URIs</a:t>
            </a:r>
            <a:r>
              <a:rPr lang="es-ES" spc="-53" dirty="0">
                <a:gradFill>
                  <a:gsLst>
                    <a:gs pos="2917">
                      <a:schemeClr val="bg2"/>
                    </a:gs>
                    <a:gs pos="95000">
                      <a:schemeClr val="bg2"/>
                    </a:gs>
                  </a:gsLst>
                  <a:lin ang="5400000" scaled="0"/>
                </a:gradFill>
              </a:rPr>
              <a:t> deben ser relativas</a:t>
            </a: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Máximo 20 peticiones en </a:t>
            </a:r>
            <a:r>
              <a:rPr lang="es-ES" spc="-53" dirty="0" err="1">
                <a:gradFill>
                  <a:gsLst>
                    <a:gs pos="2917">
                      <a:schemeClr val="bg2"/>
                    </a:gs>
                    <a:gs pos="95000">
                      <a:schemeClr val="bg2"/>
                    </a:gs>
                  </a:gsLst>
                  <a:lin ang="5400000" scaled="0"/>
                </a:gradFill>
              </a:rPr>
              <a:t>Batch</a:t>
            </a:r>
            <a:endParaRPr lang="es-ES" spc="-53" dirty="0">
              <a:gradFill>
                <a:gsLst>
                  <a:gs pos="2917">
                    <a:schemeClr val="bg2"/>
                  </a:gs>
                  <a:gs pos="95000">
                    <a:schemeClr val="bg2"/>
                  </a:gs>
                </a:gsLst>
                <a:lin ang="5400000" scaled="0"/>
              </a:gradFill>
            </a:endParaRP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Dependencias simples “</a:t>
            </a:r>
            <a:r>
              <a:rPr lang="es-ES" spc="-53" dirty="0" err="1">
                <a:gradFill>
                  <a:gsLst>
                    <a:gs pos="2917">
                      <a:schemeClr val="bg2"/>
                    </a:gs>
                    <a:gs pos="95000">
                      <a:schemeClr val="bg2"/>
                    </a:gs>
                  </a:gsLst>
                  <a:lin ang="5400000" scaled="0"/>
                </a:gradFill>
              </a:rPr>
              <a:t>dependsOn</a:t>
            </a:r>
            <a:r>
              <a:rPr lang="es-ES" spc="-53" dirty="0">
                <a:gradFill>
                  <a:gsLst>
                    <a:gs pos="2917">
                      <a:schemeClr val="bg2"/>
                    </a:gs>
                    <a:gs pos="95000">
                      <a:schemeClr val="bg2"/>
                    </a:gs>
                  </a:gsLst>
                  <a:lin ang="5400000" scaled="0"/>
                </a:gradFill>
              </a:rPr>
              <a:t>”</a:t>
            </a:r>
            <a:endParaRPr lang="en-US"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152863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F38A0D-46C3-4365-9EE8-5384745A71A6}"/>
              </a:ext>
            </a:extLst>
          </p:cNvPr>
          <p:cNvPicPr>
            <a:picLocks noChangeAspect="1"/>
          </p:cNvPicPr>
          <p:nvPr/>
        </p:nvPicPr>
        <p:blipFill>
          <a:blip r:embed="rId2"/>
          <a:stretch>
            <a:fillRect/>
          </a:stretch>
        </p:blipFill>
        <p:spPr>
          <a:xfrm>
            <a:off x="-1" y="0"/>
            <a:ext cx="9144001" cy="6860443"/>
          </a:xfrm>
          <a:prstGeom prst="rect">
            <a:avLst/>
          </a:prstGeom>
        </p:spPr>
      </p:pic>
      <p:sp>
        <p:nvSpPr>
          <p:cNvPr id="10" name="TextBox 9">
            <a:extLst>
              <a:ext uri="{FF2B5EF4-FFF2-40B4-BE49-F238E27FC236}">
                <a16:creationId xmlns:a16="http://schemas.microsoft.com/office/drawing/2014/main" id="{F989139B-1A6E-4904-8B11-D08A23D973B2}"/>
              </a:ext>
            </a:extLst>
          </p:cNvPr>
          <p:cNvSpPr txBox="1"/>
          <p:nvPr/>
        </p:nvSpPr>
        <p:spPr>
          <a:xfrm>
            <a:off x="142240" y="5608320"/>
            <a:ext cx="8805334" cy="615553"/>
          </a:xfrm>
          <a:prstGeom prst="rect">
            <a:avLst/>
          </a:prstGeom>
          <a:solidFill>
            <a:schemeClr val="bg1">
              <a:lumMod val="75000"/>
            </a:schemeClr>
          </a:solidFill>
        </p:spPr>
        <p:txBody>
          <a:bodyPr wrap="square" lIns="0" tIns="0" rIns="0" bIns="0" rtlCol="0">
            <a:spAutoFit/>
          </a:bodyPr>
          <a:lstStyle/>
          <a:p>
            <a:r>
              <a:rPr lang="es-ES" sz="4000" spc="-70" dirty="0">
                <a:solidFill>
                  <a:schemeClr val="bg1"/>
                </a:solidFill>
              </a:rPr>
              <a:t> A que me ha </a:t>
            </a:r>
            <a:r>
              <a:rPr lang="es-ES" sz="4000" spc="-70" dirty="0" err="1">
                <a:solidFill>
                  <a:schemeClr val="bg1"/>
                </a:solidFill>
              </a:rPr>
              <a:t>quedao</a:t>
            </a:r>
            <a:r>
              <a:rPr lang="es-ES" sz="4000" spc="-70" dirty="0">
                <a:solidFill>
                  <a:schemeClr val="bg1"/>
                </a:solidFill>
              </a:rPr>
              <a:t> bonica la demo?...</a:t>
            </a:r>
            <a:endParaRPr lang="en-US" sz="4000" spc="-70" dirty="0">
              <a:solidFill>
                <a:schemeClr val="bg1"/>
              </a:solidFill>
            </a:endParaRPr>
          </a:p>
        </p:txBody>
      </p:sp>
      <p:pic>
        <p:nvPicPr>
          <p:cNvPr id="13" name="Picture 12">
            <a:extLst>
              <a:ext uri="{FF2B5EF4-FFF2-40B4-BE49-F238E27FC236}">
                <a16:creationId xmlns:a16="http://schemas.microsoft.com/office/drawing/2014/main" id="{075F7039-13ED-4B1D-95AF-8C7EFD416ACA}"/>
              </a:ext>
            </a:extLst>
          </p:cNvPr>
          <p:cNvPicPr>
            <a:picLocks noChangeAspect="1"/>
          </p:cNvPicPr>
          <p:nvPr/>
        </p:nvPicPr>
        <p:blipFill>
          <a:blip r:embed="rId3"/>
          <a:stretch>
            <a:fillRect/>
          </a:stretch>
        </p:blipFill>
        <p:spPr>
          <a:xfrm>
            <a:off x="6844604" y="384496"/>
            <a:ext cx="1906543" cy="1906543"/>
          </a:xfrm>
          <a:prstGeom prst="rect">
            <a:avLst/>
          </a:prstGeom>
        </p:spPr>
      </p:pic>
      <p:pic>
        <p:nvPicPr>
          <p:cNvPr id="11" name="Picture 10">
            <a:extLst>
              <a:ext uri="{FF2B5EF4-FFF2-40B4-BE49-F238E27FC236}">
                <a16:creationId xmlns:a16="http://schemas.microsoft.com/office/drawing/2014/main" id="{E4E1488C-6D2E-4245-9AA4-59FC068C1758}"/>
              </a:ext>
            </a:extLst>
          </p:cNvPr>
          <p:cNvPicPr>
            <a:picLocks noChangeAspect="1"/>
          </p:cNvPicPr>
          <p:nvPr/>
        </p:nvPicPr>
        <p:blipFill>
          <a:blip r:embed="rId4"/>
          <a:stretch>
            <a:fillRect/>
          </a:stretch>
        </p:blipFill>
        <p:spPr>
          <a:xfrm rot="21270243">
            <a:off x="887306" y="403079"/>
            <a:ext cx="1733631" cy="2089895"/>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4187180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C13-3BBE-4A59-A7B9-09C4183D1B2F}"/>
              </a:ext>
            </a:extLst>
          </p:cNvPr>
          <p:cNvSpPr>
            <a:spLocks noGrp="1"/>
          </p:cNvSpPr>
          <p:nvPr>
            <p:ph type="title"/>
          </p:nvPr>
        </p:nvSpPr>
        <p:spPr/>
        <p:txBody>
          <a:bodyPr anchor="ctr"/>
          <a:lstStyle/>
          <a:p>
            <a:pPr algn="ctr">
              <a:lnSpc>
                <a:spcPct val="100000"/>
              </a:lnSpc>
            </a:pPr>
            <a:r>
              <a:rPr lang="en-US" sz="3000" dirty="0"/>
              <a:t>https://github.com/luismanez/sp-saturday-barcelona-2018</a:t>
            </a:r>
          </a:p>
        </p:txBody>
      </p:sp>
    </p:spTree>
    <p:extLst>
      <p:ext uri="{BB962C8B-B14F-4D97-AF65-F5344CB8AC3E}">
        <p14:creationId xmlns:p14="http://schemas.microsoft.com/office/powerpoint/2010/main" val="3375883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s-ES" dirty="0"/>
              <a:t>T</a:t>
            </a:r>
            <a:r>
              <a:rPr lang="en-US" dirty="0" err="1"/>
              <a:t>ips</a:t>
            </a:r>
            <a:r>
              <a:rPr lang="en-US" dirty="0"/>
              <a:t> &amp; Tricks</a:t>
            </a:r>
          </a:p>
        </p:txBody>
      </p:sp>
      <p:sp>
        <p:nvSpPr>
          <p:cNvPr id="2" name="Content Placeholder 1">
            <a:extLst>
              <a:ext uri="{FF2B5EF4-FFF2-40B4-BE49-F238E27FC236}">
                <a16:creationId xmlns:a16="http://schemas.microsoft.com/office/drawing/2014/main" id="{68A90E9F-9021-4F2E-8B33-2D514220049C}"/>
              </a:ext>
            </a:extLst>
          </p:cNvPr>
          <p:cNvSpPr>
            <a:spLocks noGrp="1"/>
          </p:cNvSpPr>
          <p:nvPr>
            <p:ph sz="quarter" idx="4"/>
          </p:nvPr>
        </p:nvSpPr>
        <p:spPr/>
        <p:txBody>
          <a:bodyPr/>
          <a:lstStyle/>
          <a:p>
            <a:endParaRPr lang="en-US"/>
          </a:p>
        </p:txBody>
      </p:sp>
      <p:pic>
        <p:nvPicPr>
          <p:cNvPr id="9" name="Graphic 8" descr="Lightbulb">
            <a:extLst>
              <a:ext uri="{FF2B5EF4-FFF2-40B4-BE49-F238E27FC236}">
                <a16:creationId xmlns:a16="http://schemas.microsoft.com/office/drawing/2014/main" id="{DF6D1B8F-D69F-4A1E-A916-D80737AD5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1638" y="1294817"/>
            <a:ext cx="4005409" cy="4005409"/>
          </a:xfrm>
          <a:prstGeom prst="rect">
            <a:avLst/>
          </a:prstGeom>
        </p:spPr>
      </p:pic>
    </p:spTree>
    <p:extLst>
      <p:ext uri="{BB962C8B-B14F-4D97-AF65-F5344CB8AC3E}">
        <p14:creationId xmlns:p14="http://schemas.microsoft.com/office/powerpoint/2010/main" val="578967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Graph explorer es </a:t>
            </a:r>
            <a:r>
              <a:rPr lang="en-US" sz="3300" dirty="0" err="1"/>
              <a:t>tu</a:t>
            </a:r>
            <a:r>
              <a:rPr lang="en-US" sz="3300" dirty="0"/>
              <a:t> “BFF”</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1</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EA4E3B0A-C7DB-4F8B-955A-5F4D7B4C1046}"/>
              </a:ext>
            </a:extLst>
          </p:cNvPr>
          <p:cNvPicPr>
            <a:picLocks noChangeAspect="1"/>
          </p:cNvPicPr>
          <p:nvPr/>
        </p:nvPicPr>
        <p:blipFill>
          <a:blip r:embed="rId4"/>
          <a:stretch>
            <a:fillRect/>
          </a:stretch>
        </p:blipFill>
        <p:spPr>
          <a:xfrm>
            <a:off x="1114823" y="1779730"/>
            <a:ext cx="6462636" cy="4065347"/>
          </a:xfrm>
          <a:prstGeom prst="rect">
            <a:avLst/>
          </a:prstGeom>
        </p:spPr>
      </p:pic>
    </p:spTree>
    <p:extLst>
      <p:ext uri="{BB962C8B-B14F-4D97-AF65-F5344CB8AC3E}">
        <p14:creationId xmlns:p14="http://schemas.microsoft.com/office/powerpoint/2010/main" val="23207031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Los 7 </a:t>
            </a:r>
            <a:r>
              <a:rPr lang="en-US" sz="3300" dirty="0" err="1"/>
              <a:t>magnificos</a:t>
            </a:r>
            <a:r>
              <a:rPr lang="en-US" sz="3300" dirty="0"/>
              <a:t> (</a:t>
            </a:r>
            <a:r>
              <a:rPr lang="en-US" sz="3300" dirty="0" err="1"/>
              <a:t>operaciones</a:t>
            </a:r>
            <a:r>
              <a:rPr lang="en-US" sz="3300" dirty="0"/>
              <a:t>)</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2</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6724CFE-3CEE-487D-8672-25C8354DD989}"/>
              </a:ext>
            </a:extLst>
          </p:cNvPr>
          <p:cNvPicPr>
            <a:picLocks noChangeAspect="1"/>
          </p:cNvPicPr>
          <p:nvPr/>
        </p:nvPicPr>
        <p:blipFill>
          <a:blip r:embed="rId4"/>
          <a:stretch>
            <a:fillRect/>
          </a:stretch>
        </p:blipFill>
        <p:spPr>
          <a:xfrm>
            <a:off x="673178" y="2013746"/>
            <a:ext cx="8128623" cy="3321093"/>
          </a:xfrm>
          <a:prstGeom prst="rect">
            <a:avLst/>
          </a:prstGeom>
        </p:spPr>
      </p:pic>
    </p:spTree>
    <p:extLst>
      <p:ext uri="{BB962C8B-B14F-4D97-AF65-F5344CB8AC3E}">
        <p14:creationId xmlns:p14="http://schemas.microsoft.com/office/powerpoint/2010/main" val="177683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Los 7 </a:t>
            </a:r>
            <a:r>
              <a:rPr lang="en-US" sz="3300" dirty="0" err="1"/>
              <a:t>magnificos</a:t>
            </a:r>
            <a:r>
              <a:rPr lang="en-US" sz="3300" dirty="0"/>
              <a:t> (query parameters)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3</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234C601-6F57-4842-AAE9-2330255582A0}"/>
              </a:ext>
            </a:extLst>
          </p:cNvPr>
          <p:cNvPicPr>
            <a:picLocks noChangeAspect="1"/>
          </p:cNvPicPr>
          <p:nvPr/>
        </p:nvPicPr>
        <p:blipFill>
          <a:blip r:embed="rId4"/>
          <a:stretch>
            <a:fillRect/>
          </a:stretch>
        </p:blipFill>
        <p:spPr>
          <a:xfrm>
            <a:off x="200996" y="1873459"/>
            <a:ext cx="8692410" cy="3796367"/>
          </a:xfrm>
          <a:prstGeom prst="rect">
            <a:avLst/>
          </a:prstGeom>
        </p:spPr>
      </p:pic>
    </p:spTree>
    <p:extLst>
      <p:ext uri="{BB962C8B-B14F-4D97-AF65-F5344CB8AC3E}">
        <p14:creationId xmlns:p14="http://schemas.microsoft.com/office/powerpoint/2010/main" val="1587873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Server-side pagination</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4</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4A22520-5FAC-4322-9B46-3D37DD3951E6}"/>
              </a:ext>
            </a:extLst>
          </p:cNvPr>
          <p:cNvPicPr>
            <a:picLocks noChangeAspect="1"/>
          </p:cNvPicPr>
          <p:nvPr/>
        </p:nvPicPr>
        <p:blipFill>
          <a:blip r:embed="rId4"/>
          <a:stretch>
            <a:fillRect/>
          </a:stretch>
        </p:blipFill>
        <p:spPr>
          <a:xfrm>
            <a:off x="1530907" y="1656942"/>
            <a:ext cx="4915601" cy="1430965"/>
          </a:xfrm>
          <a:prstGeom prst="rect">
            <a:avLst/>
          </a:prstGeom>
        </p:spPr>
      </p:pic>
      <p:pic>
        <p:nvPicPr>
          <p:cNvPr id="5" name="Picture 4">
            <a:extLst>
              <a:ext uri="{FF2B5EF4-FFF2-40B4-BE49-F238E27FC236}">
                <a16:creationId xmlns:a16="http://schemas.microsoft.com/office/drawing/2014/main" id="{9692DAD5-FC2D-49C3-AB99-68C31EE46193}"/>
              </a:ext>
            </a:extLst>
          </p:cNvPr>
          <p:cNvPicPr>
            <a:picLocks noChangeAspect="1"/>
          </p:cNvPicPr>
          <p:nvPr/>
        </p:nvPicPr>
        <p:blipFill>
          <a:blip r:embed="rId5"/>
          <a:stretch>
            <a:fillRect/>
          </a:stretch>
        </p:blipFill>
        <p:spPr>
          <a:xfrm>
            <a:off x="934293" y="2872797"/>
            <a:ext cx="6108832" cy="3008600"/>
          </a:xfrm>
          <a:prstGeom prst="rect">
            <a:avLst/>
          </a:prstGeom>
        </p:spPr>
      </p:pic>
    </p:spTree>
    <p:extLst>
      <p:ext uri="{BB962C8B-B14F-4D97-AF65-F5344CB8AC3E}">
        <p14:creationId xmlns:p14="http://schemas.microsoft.com/office/powerpoint/2010/main" val="1228159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4" y="1096019"/>
            <a:ext cx="7734976" cy="560923"/>
          </a:xfrm>
        </p:spPr>
        <p:txBody>
          <a:bodyPr/>
          <a:lstStyle/>
          <a:p>
            <a:r>
              <a:rPr lang="en-US" sz="3300" dirty="0"/>
              <a:t>Track changes: webhooks + delta queries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5</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F03980-9DFB-4F77-B71B-D7F9CCFE1F54}"/>
              </a:ext>
            </a:extLst>
          </p:cNvPr>
          <p:cNvPicPr>
            <a:picLocks noChangeAspect="1"/>
          </p:cNvPicPr>
          <p:nvPr/>
        </p:nvPicPr>
        <p:blipFill>
          <a:blip r:embed="rId4"/>
          <a:stretch>
            <a:fillRect/>
          </a:stretch>
        </p:blipFill>
        <p:spPr>
          <a:xfrm>
            <a:off x="278387" y="2184346"/>
            <a:ext cx="8587226" cy="2643904"/>
          </a:xfrm>
          <a:prstGeom prst="rect">
            <a:avLst/>
          </a:prstGeom>
        </p:spPr>
      </p:pic>
    </p:spTree>
    <p:extLst>
      <p:ext uri="{BB962C8B-B14F-4D97-AF65-F5344CB8AC3E}">
        <p14:creationId xmlns:p14="http://schemas.microsoft.com/office/powerpoint/2010/main" val="625281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543" y="5876819"/>
            <a:ext cx="1752447" cy="720450"/>
          </a:xfrm>
          <a:prstGeom prst="rect">
            <a:avLst/>
          </a:prstGeom>
        </p:spPr>
      </p:pic>
      <p:pic>
        <p:nvPicPr>
          <p:cNvPr id="3" name="Picture 2"/>
          <p:cNvPicPr>
            <a:picLocks noChangeAspect="1"/>
          </p:cNvPicPr>
          <p:nvPr/>
        </p:nvPicPr>
        <p:blipFill>
          <a:blip r:embed="rId4"/>
          <a:stretch>
            <a:fillRect/>
          </a:stretch>
        </p:blipFill>
        <p:spPr>
          <a:xfrm>
            <a:off x="7675834" y="5939485"/>
            <a:ext cx="1177459" cy="755089"/>
          </a:xfrm>
          <a:prstGeom prst="rect">
            <a:avLst/>
          </a:prstGeom>
        </p:spPr>
      </p:pic>
      <p:pic>
        <p:nvPicPr>
          <p:cNvPr id="13" name="Picture 12"/>
          <p:cNvPicPr>
            <a:picLocks noChangeAspect="1"/>
          </p:cNvPicPr>
          <p:nvPr/>
        </p:nvPicPr>
        <p:blipFill>
          <a:blip r:embed="rId5"/>
          <a:stretch>
            <a:fillRect/>
          </a:stretch>
        </p:blipFill>
        <p:spPr>
          <a:xfrm>
            <a:off x="6938225" y="2247645"/>
            <a:ext cx="1761277" cy="679853"/>
          </a:xfrm>
          <a:prstGeom prst="rect">
            <a:avLst/>
          </a:prstGeom>
        </p:spPr>
      </p:pic>
      <p:sp>
        <p:nvSpPr>
          <p:cNvPr id="14" name="TextBox 13"/>
          <p:cNvSpPr txBox="1"/>
          <p:nvPr/>
        </p:nvSpPr>
        <p:spPr>
          <a:xfrm>
            <a:off x="203156" y="3634424"/>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119990" y="5447960"/>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474195" y="5463348"/>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654" y="1059318"/>
            <a:ext cx="2286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stretch>
            <a:fillRect/>
          </a:stretch>
        </p:blipFill>
        <p:spPr>
          <a:xfrm>
            <a:off x="3038571" y="44274"/>
            <a:ext cx="3866531" cy="997633"/>
          </a:xfrm>
          <a:prstGeom prst="rect">
            <a:avLst/>
          </a:prstGeom>
        </p:spPr>
      </p:pic>
      <p:pic>
        <p:nvPicPr>
          <p:cNvPr id="1032" name="Picture 8" descr="https://storage.googleapis.com/bewanted/companies/logos/aa6294db1e3444c5bd05213952cf570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621" y="3520282"/>
            <a:ext cx="2145116" cy="7133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cconsulting.com/wp-content/uploads/raona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8483" y="3337445"/>
            <a:ext cx="1970219" cy="9851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sharepointeurope.com/wp-content/uploads/sponsors/2016/03/Rencore_600x300px.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4" y="5837958"/>
            <a:ext cx="1777716" cy="888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1"/>
          <a:stretch>
            <a:fillRect/>
          </a:stretch>
        </p:blipFill>
        <p:spPr>
          <a:xfrm>
            <a:off x="2263184" y="5765399"/>
            <a:ext cx="1771990" cy="966899"/>
          </a:xfrm>
          <a:prstGeom prst="rect">
            <a:avLst/>
          </a:prstGeom>
        </p:spPr>
      </p:pic>
      <p:pic>
        <p:nvPicPr>
          <p:cNvPr id="8" name="Picture 7"/>
          <p:cNvPicPr>
            <a:picLocks noChangeAspect="1"/>
          </p:cNvPicPr>
          <p:nvPr/>
        </p:nvPicPr>
        <p:blipFill>
          <a:blip r:embed="rId12"/>
          <a:stretch>
            <a:fillRect/>
          </a:stretch>
        </p:blipFill>
        <p:spPr>
          <a:xfrm>
            <a:off x="3999833" y="5961028"/>
            <a:ext cx="1021006" cy="664574"/>
          </a:xfrm>
          <a:prstGeom prst="rect">
            <a:avLst/>
          </a:prstGeom>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Platinum</a:t>
            </a:r>
            <a:endParaRPr lang="es-ES" sz="2000" spc="-70" dirty="0">
              <a:solidFill>
                <a:schemeClr val="bg1">
                  <a:lumMod val="75000"/>
                </a:schemeClr>
              </a:solidFill>
            </a:endParaRPr>
          </a:p>
        </p:txBody>
      </p:sp>
      <p:pic>
        <p:nvPicPr>
          <p:cNvPr id="16" name="Picture 15">
            <a:extLst>
              <a:ext uri="{FF2B5EF4-FFF2-40B4-BE49-F238E27FC236}">
                <a16:creationId xmlns:a16="http://schemas.microsoft.com/office/drawing/2014/main" id="{E184767C-D9B1-4B7E-9A5F-B707E1531BEB}"/>
              </a:ext>
            </a:extLst>
          </p:cNvPr>
          <p:cNvPicPr>
            <a:picLocks noChangeAspect="1"/>
          </p:cNvPicPr>
          <p:nvPr/>
        </p:nvPicPr>
        <p:blipFill>
          <a:blip r:embed="rId13"/>
          <a:stretch>
            <a:fillRect/>
          </a:stretch>
        </p:blipFill>
        <p:spPr>
          <a:xfrm>
            <a:off x="1666745" y="1045557"/>
            <a:ext cx="2333088" cy="1166544"/>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D16DC787-3770-4044-AE69-F449C5858B31}"/>
              </a:ext>
            </a:extLst>
          </p:cNvPr>
          <p:cNvPicPr>
            <a:picLocks noChangeAspect="1"/>
          </p:cNvPicPr>
          <p:nvPr/>
        </p:nvPicPr>
        <p:blipFill>
          <a:blip r:embed="rId14"/>
          <a:stretch>
            <a:fillRect/>
          </a:stretch>
        </p:blipFill>
        <p:spPr>
          <a:xfrm>
            <a:off x="6726764" y="1171572"/>
            <a:ext cx="1834410" cy="917205"/>
          </a:xfrm>
          <a:prstGeom prst="rect">
            <a:avLst/>
          </a:prstGeom>
        </p:spPr>
      </p:pic>
      <p:pic>
        <p:nvPicPr>
          <p:cNvPr id="20" name="Picture 19" descr="A drawing of a cartoon character&#10;&#10;Description generated with high confidence">
            <a:extLst>
              <a:ext uri="{FF2B5EF4-FFF2-40B4-BE49-F238E27FC236}">
                <a16:creationId xmlns:a16="http://schemas.microsoft.com/office/drawing/2014/main" id="{C91A35D0-AF16-45AA-889C-BA9164AE54D6}"/>
              </a:ext>
            </a:extLst>
          </p:cNvPr>
          <p:cNvPicPr>
            <a:picLocks noChangeAspect="1"/>
          </p:cNvPicPr>
          <p:nvPr/>
        </p:nvPicPr>
        <p:blipFill>
          <a:blip r:embed="rId15"/>
          <a:stretch>
            <a:fillRect/>
          </a:stretch>
        </p:blipFill>
        <p:spPr>
          <a:xfrm>
            <a:off x="1841712" y="2324281"/>
            <a:ext cx="1196859" cy="603217"/>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54A1E4B-6CFC-48A2-B8D3-C62271CD26B5}"/>
              </a:ext>
            </a:extLst>
          </p:cNvPr>
          <p:cNvPicPr>
            <a:picLocks noChangeAspect="1"/>
          </p:cNvPicPr>
          <p:nvPr/>
        </p:nvPicPr>
        <p:blipFill>
          <a:blip r:embed="rId16"/>
          <a:stretch>
            <a:fillRect/>
          </a:stretch>
        </p:blipFill>
        <p:spPr>
          <a:xfrm>
            <a:off x="3973335" y="1993478"/>
            <a:ext cx="2333097" cy="1166544"/>
          </a:xfrm>
          <a:prstGeom prst="rect">
            <a:avLst/>
          </a:prstGeom>
        </p:spPr>
      </p:pic>
      <p:pic>
        <p:nvPicPr>
          <p:cNvPr id="30" name="Picture 29">
            <a:extLst>
              <a:ext uri="{FF2B5EF4-FFF2-40B4-BE49-F238E27FC236}">
                <a16:creationId xmlns:a16="http://schemas.microsoft.com/office/drawing/2014/main" id="{5E26A6B9-68B4-4894-B736-01C8AB07B2E6}"/>
              </a:ext>
            </a:extLst>
          </p:cNvPr>
          <p:cNvPicPr>
            <a:picLocks noChangeAspect="1"/>
          </p:cNvPicPr>
          <p:nvPr/>
        </p:nvPicPr>
        <p:blipFill>
          <a:blip r:embed="rId17"/>
          <a:stretch>
            <a:fillRect/>
          </a:stretch>
        </p:blipFill>
        <p:spPr>
          <a:xfrm>
            <a:off x="7015637" y="3387923"/>
            <a:ext cx="1925209" cy="962605"/>
          </a:xfrm>
          <a:prstGeom prst="rect">
            <a:avLst/>
          </a:prstGeom>
        </p:spPr>
      </p:pic>
      <p:pic>
        <p:nvPicPr>
          <p:cNvPr id="1024" name="Picture 1023" descr="A picture containing vector graphics&#10;&#10;Description generated with very high confidence">
            <a:extLst>
              <a:ext uri="{FF2B5EF4-FFF2-40B4-BE49-F238E27FC236}">
                <a16:creationId xmlns:a16="http://schemas.microsoft.com/office/drawing/2014/main" id="{FE02335E-0723-4CEA-B128-4A51707153F2}"/>
              </a:ext>
            </a:extLst>
          </p:cNvPr>
          <p:cNvPicPr>
            <a:picLocks noChangeAspect="1"/>
          </p:cNvPicPr>
          <p:nvPr/>
        </p:nvPicPr>
        <p:blipFill>
          <a:blip r:embed="rId18"/>
          <a:stretch>
            <a:fillRect/>
          </a:stretch>
        </p:blipFill>
        <p:spPr>
          <a:xfrm>
            <a:off x="4769860" y="4425200"/>
            <a:ext cx="866246" cy="868077"/>
          </a:xfrm>
          <a:prstGeom prst="rect">
            <a:avLst/>
          </a:prstGeom>
        </p:spPr>
      </p:pic>
      <p:sp>
        <p:nvSpPr>
          <p:cNvPr id="38" name="TextBox 37">
            <a:extLst>
              <a:ext uri="{FF2B5EF4-FFF2-40B4-BE49-F238E27FC236}">
                <a16:creationId xmlns:a16="http://schemas.microsoft.com/office/drawing/2014/main" id="{0CD549EF-00E9-45AF-94B4-DAE1B7B35C3E}"/>
              </a:ext>
            </a:extLst>
          </p:cNvPr>
          <p:cNvSpPr txBox="1"/>
          <p:nvPr/>
        </p:nvSpPr>
        <p:spPr>
          <a:xfrm>
            <a:off x="218030" y="470981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Bronze</a:t>
            </a:r>
            <a:endParaRPr lang="es-ES" sz="2000" spc="-70" dirty="0">
              <a:solidFill>
                <a:schemeClr val="bg1">
                  <a:lumMod val="75000"/>
                </a:schemeClr>
              </a:solidFill>
            </a:endParaRPr>
          </a:p>
        </p:txBody>
      </p:sp>
      <p:sp>
        <p:nvSpPr>
          <p:cNvPr id="39" name="TextBox 38">
            <a:extLst>
              <a:ext uri="{FF2B5EF4-FFF2-40B4-BE49-F238E27FC236}">
                <a16:creationId xmlns:a16="http://schemas.microsoft.com/office/drawing/2014/main" id="{D7444597-6296-4679-88D4-F3799B9A8EAE}"/>
              </a:ext>
            </a:extLst>
          </p:cNvPr>
          <p:cNvSpPr txBox="1"/>
          <p:nvPr/>
        </p:nvSpPr>
        <p:spPr>
          <a:xfrm>
            <a:off x="183882" y="5447960"/>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SharePint</a:t>
            </a:r>
            <a:endParaRPr lang="es-ES" sz="2000" spc="-70" dirty="0">
              <a:solidFill>
                <a:schemeClr val="bg1">
                  <a:lumMod val="75000"/>
                </a:schemeClr>
              </a:solidFill>
            </a:endParaRPr>
          </a:p>
        </p:txBody>
      </p:sp>
    </p:spTree>
    <p:extLst>
      <p:ext uri="{BB962C8B-B14F-4D97-AF65-F5344CB8AC3E}">
        <p14:creationId xmlns:p14="http://schemas.microsoft.com/office/powerpoint/2010/main" val="366403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7C53B6D-D6AD-44DB-A2A2-97AB90BFD62E}"/>
              </a:ext>
            </a:extLst>
          </p:cNvPr>
          <p:cNvPicPr>
            <a:picLocks noChangeAspect="1"/>
          </p:cNvPicPr>
          <p:nvPr/>
        </p:nvPicPr>
        <p:blipFill>
          <a:blip r:embed="rId4"/>
          <a:stretch>
            <a:fillRect/>
          </a:stretch>
        </p:blipFill>
        <p:spPr>
          <a:xfrm>
            <a:off x="1214080" y="2059285"/>
            <a:ext cx="6569099" cy="2168062"/>
          </a:xfrm>
          <a:prstGeom prst="rect">
            <a:avLst/>
          </a:prstGeom>
        </p:spPr>
      </p:pic>
      <p:pic>
        <p:nvPicPr>
          <p:cNvPr id="5" name="Picture 4">
            <a:extLst>
              <a:ext uri="{FF2B5EF4-FFF2-40B4-BE49-F238E27FC236}">
                <a16:creationId xmlns:a16="http://schemas.microsoft.com/office/drawing/2014/main" id="{01ED9B59-A657-49DF-B2B3-B4D8F5D972B4}"/>
              </a:ext>
            </a:extLst>
          </p:cNvPr>
          <p:cNvPicPr>
            <a:picLocks noChangeAspect="1"/>
          </p:cNvPicPr>
          <p:nvPr/>
        </p:nvPicPr>
        <p:blipFill>
          <a:blip r:embed="rId5"/>
          <a:stretch>
            <a:fillRect/>
          </a:stretch>
        </p:blipFill>
        <p:spPr>
          <a:xfrm>
            <a:off x="3376186" y="4563432"/>
            <a:ext cx="2391629" cy="1198550"/>
          </a:xfrm>
          <a:prstGeom prst="rect">
            <a:avLst/>
          </a:prstGeom>
        </p:spPr>
      </p:pic>
    </p:spTree>
    <p:extLst>
      <p:ext uri="{BB962C8B-B14F-4D97-AF65-F5344CB8AC3E}">
        <p14:creationId xmlns:p14="http://schemas.microsoft.com/office/powerpoint/2010/main" val="12456685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6271ED8-A50B-4F7E-99A0-E458DC4AC8B3}"/>
              </a:ext>
            </a:extLst>
          </p:cNvPr>
          <p:cNvPicPr>
            <a:picLocks noChangeAspect="1"/>
          </p:cNvPicPr>
          <p:nvPr/>
        </p:nvPicPr>
        <p:blipFill>
          <a:blip r:embed="rId4"/>
          <a:stretch>
            <a:fillRect/>
          </a:stretch>
        </p:blipFill>
        <p:spPr>
          <a:xfrm>
            <a:off x="471926" y="1833873"/>
            <a:ext cx="8200149" cy="4015774"/>
          </a:xfrm>
          <a:prstGeom prst="rect">
            <a:avLst/>
          </a:prstGeom>
        </p:spPr>
      </p:pic>
    </p:spTree>
    <p:extLst>
      <p:ext uri="{BB962C8B-B14F-4D97-AF65-F5344CB8AC3E}">
        <p14:creationId xmlns:p14="http://schemas.microsoft.com/office/powerpoint/2010/main" val="455795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r>
              <a:rPr lang="en-US" sz="1800" dirty="0"/>
              <a:t>MS Graph main page:</a:t>
            </a:r>
          </a:p>
          <a:p>
            <a:r>
              <a:rPr lang="en-US" sz="1800" dirty="0">
                <a:hlinkClick r:id="rId2"/>
              </a:rPr>
              <a:t>https://developer.microsoft.com/en-us/graph</a:t>
            </a:r>
            <a:endParaRPr lang="en-US" sz="1800" dirty="0"/>
          </a:p>
          <a:p>
            <a:r>
              <a:rPr lang="en-US" sz="1800" dirty="0"/>
              <a:t>MS Graph explorer:</a:t>
            </a:r>
          </a:p>
          <a:p>
            <a:r>
              <a:rPr lang="en-US" sz="1800" dirty="0">
                <a:hlinkClick r:id="rId3"/>
              </a:rPr>
              <a:t>https://developer.microsoft.com/en-us/graph/graph-explorer</a:t>
            </a:r>
            <a:endParaRPr lang="en-US" sz="1800" dirty="0"/>
          </a:p>
          <a:p>
            <a:r>
              <a:rPr lang="en-US" sz="1800" dirty="0"/>
              <a:t>Azure AD MS Graph samples</a:t>
            </a:r>
          </a:p>
          <a:p>
            <a:r>
              <a:rPr lang="en-US" sz="1800" dirty="0">
                <a:hlinkClick r:id="rId4"/>
              </a:rPr>
              <a:t>https://github.com/Azure-Samples?utf8=%E2%9C%93&amp;q=graph&amp;type=&amp;language</a:t>
            </a:r>
            <a:r>
              <a:rPr lang="en-US" sz="1800" dirty="0"/>
              <a:t>=</a:t>
            </a:r>
          </a:p>
          <a:p>
            <a:r>
              <a:rPr lang="en-US" sz="1800" dirty="0"/>
              <a:t>Ignite 2018 Microsoft Graph sessions on-demand</a:t>
            </a:r>
          </a:p>
          <a:p>
            <a:r>
              <a:rPr lang="en-US" sz="1800" dirty="0">
                <a:hlinkClick r:id="rId5"/>
              </a:rPr>
              <a:t>https://developer.microsoft.com/en-us/graph/blogs/ignite-graph-ondemand/</a:t>
            </a:r>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51" y="5632260"/>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Que es MS Graph?</a:t>
            </a:r>
          </a:p>
        </p:txBody>
      </p:sp>
      <p:pic>
        <p:nvPicPr>
          <p:cNvPr id="6" name="Picture Placeholder 5">
            <a:extLst>
              <a:ext uri="{FF2B5EF4-FFF2-40B4-BE49-F238E27FC236}">
                <a16:creationId xmlns:a16="http://schemas.microsoft.com/office/drawing/2014/main" id="{C31D7129-C5B1-4B64-BE3E-C33EB206DAE1}"/>
              </a:ext>
            </a:extLst>
          </p:cNvPr>
          <p:cNvPicPr>
            <a:picLocks noGrp="1" noChangeAspect="1"/>
          </p:cNvPicPr>
          <p:nvPr>
            <p:ph sz="quarter" idx="4"/>
          </p:nvPr>
        </p:nvPicPr>
        <p:blipFill>
          <a:blip r:embed="rId3"/>
          <a:stretch>
            <a:fillRect/>
          </a:stretch>
        </p:blipFill>
        <p:spPr>
          <a:xfrm>
            <a:off x="3941746" y="1447803"/>
            <a:ext cx="5491422" cy="3440853"/>
          </a:xfrm>
        </p:spPr>
      </p:pic>
    </p:spTree>
    <p:extLst>
      <p:ext uri="{BB962C8B-B14F-4D97-AF65-F5344CB8AC3E}">
        <p14:creationId xmlns:p14="http://schemas.microsoft.com/office/powerpoint/2010/main" val="270223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C4224-5A38-4C1E-AE92-265ED9A1E01E}"/>
              </a:ext>
            </a:extLst>
          </p:cNvPr>
          <p:cNvPicPr>
            <a:picLocks noChangeAspect="1"/>
          </p:cNvPicPr>
          <p:nvPr/>
        </p:nvPicPr>
        <p:blipFill>
          <a:blip r:embed="rId3"/>
          <a:stretch>
            <a:fillRect/>
          </a:stretch>
        </p:blipFill>
        <p:spPr>
          <a:xfrm>
            <a:off x="0" y="774249"/>
            <a:ext cx="9144000" cy="5133397"/>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BA6D5-8A14-455D-8666-EB01402E841F}"/>
              </a:ext>
            </a:extLst>
          </p:cNvPr>
          <p:cNvPicPr>
            <a:picLocks noChangeAspect="1"/>
          </p:cNvPicPr>
          <p:nvPr/>
        </p:nvPicPr>
        <p:blipFill>
          <a:blip r:embed="rId2"/>
          <a:stretch>
            <a:fillRect/>
          </a:stretch>
        </p:blipFill>
        <p:spPr>
          <a:xfrm>
            <a:off x="414799" y="1392985"/>
            <a:ext cx="2492249" cy="4104547"/>
          </a:xfrm>
          <a:prstGeom prst="rect">
            <a:avLst/>
          </a:prstGeom>
        </p:spPr>
      </p:pic>
      <p:pic>
        <p:nvPicPr>
          <p:cNvPr id="3" name="Picture 2">
            <a:extLst>
              <a:ext uri="{FF2B5EF4-FFF2-40B4-BE49-F238E27FC236}">
                <a16:creationId xmlns:a16="http://schemas.microsoft.com/office/drawing/2014/main" id="{468A9166-0CAF-409A-B4DD-1B83516881FF}"/>
              </a:ext>
            </a:extLst>
          </p:cNvPr>
          <p:cNvPicPr>
            <a:picLocks noChangeAspect="1"/>
          </p:cNvPicPr>
          <p:nvPr/>
        </p:nvPicPr>
        <p:blipFill>
          <a:blip r:embed="rId3"/>
          <a:stretch>
            <a:fillRect/>
          </a:stretch>
        </p:blipFill>
        <p:spPr>
          <a:xfrm>
            <a:off x="3828494" y="1392985"/>
            <a:ext cx="1845206" cy="4104547"/>
          </a:xfrm>
          <a:prstGeom prst="rect">
            <a:avLst/>
          </a:prstGeom>
        </p:spPr>
      </p:pic>
      <p:pic>
        <p:nvPicPr>
          <p:cNvPr id="4" name="Picture 3">
            <a:extLst>
              <a:ext uri="{FF2B5EF4-FFF2-40B4-BE49-F238E27FC236}">
                <a16:creationId xmlns:a16="http://schemas.microsoft.com/office/drawing/2014/main" id="{20E7972E-3AE9-421C-9974-1CCEAB5AF1B8}"/>
              </a:ext>
            </a:extLst>
          </p:cNvPr>
          <p:cNvPicPr>
            <a:picLocks noChangeAspect="1"/>
          </p:cNvPicPr>
          <p:nvPr/>
        </p:nvPicPr>
        <p:blipFill>
          <a:blip r:embed="rId4"/>
          <a:stretch>
            <a:fillRect/>
          </a:stretch>
        </p:blipFill>
        <p:spPr>
          <a:xfrm>
            <a:off x="6750003" y="1392985"/>
            <a:ext cx="2122855" cy="4104547"/>
          </a:xfrm>
          <a:prstGeom prst="rect">
            <a:avLst/>
          </a:prstGeom>
        </p:spPr>
      </p:pic>
      <p:sp>
        <p:nvSpPr>
          <p:cNvPr id="6" name="Title 2">
            <a:extLst>
              <a:ext uri="{FF2B5EF4-FFF2-40B4-BE49-F238E27FC236}">
                <a16:creationId xmlns:a16="http://schemas.microsoft.com/office/drawing/2014/main" id="{E7E501F6-DD48-4398-B82A-A7265B458D83}"/>
              </a:ext>
            </a:extLst>
          </p:cNvPr>
          <p:cNvSpPr txBox="1">
            <a:spLocks/>
          </p:cNvSpPr>
          <p:nvPr/>
        </p:nvSpPr>
        <p:spPr>
          <a:xfrm>
            <a:off x="389436" y="398783"/>
            <a:ext cx="8363938" cy="560923"/>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sz="3038" dirty="0"/>
              <a:t>MS Graph Endpoints</a:t>
            </a:r>
          </a:p>
        </p:txBody>
      </p:sp>
    </p:spTree>
    <p:extLst>
      <p:ext uri="{BB962C8B-B14F-4D97-AF65-F5344CB8AC3E}">
        <p14:creationId xmlns:p14="http://schemas.microsoft.com/office/powerpoint/2010/main" val="358980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57975-3E5D-4A16-BC82-1E3EAF414891}"/>
              </a:ext>
            </a:extLst>
          </p:cNvPr>
          <p:cNvPicPr>
            <a:picLocks noChangeAspect="1"/>
          </p:cNvPicPr>
          <p:nvPr/>
        </p:nvPicPr>
        <p:blipFill>
          <a:blip r:embed="rId2"/>
          <a:stretch>
            <a:fillRect/>
          </a:stretch>
        </p:blipFill>
        <p:spPr>
          <a:xfrm>
            <a:off x="586248" y="1116857"/>
            <a:ext cx="8087647" cy="4542911"/>
          </a:xfrm>
          <a:prstGeom prst="rect">
            <a:avLst/>
          </a:prstGeom>
        </p:spPr>
      </p:pic>
    </p:spTree>
    <p:extLst>
      <p:ext uri="{BB962C8B-B14F-4D97-AF65-F5344CB8AC3E}">
        <p14:creationId xmlns:p14="http://schemas.microsoft.com/office/powerpoint/2010/main" val="27107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Azure AD Authentication</a:t>
            </a:r>
          </a:p>
        </p:txBody>
      </p:sp>
      <p:pic>
        <p:nvPicPr>
          <p:cNvPr id="18" name="Content Placeholder 17" descr="A picture containing object&#10;&#10;Description generated with high confidence">
            <a:extLst>
              <a:ext uri="{FF2B5EF4-FFF2-40B4-BE49-F238E27FC236}">
                <a16:creationId xmlns:a16="http://schemas.microsoft.com/office/drawing/2014/main" id="{60E2240C-F39B-454F-A317-2209A22F1E74}"/>
              </a:ext>
            </a:extLst>
          </p:cNvPr>
          <p:cNvPicPr>
            <a:picLocks noGrp="1" noChangeAspect="1"/>
          </p:cNvPicPr>
          <p:nvPr>
            <p:ph sz="quarter" idx="4"/>
          </p:nvPr>
        </p:nvPicPr>
        <p:blipFill>
          <a:blip r:embed="rId2"/>
          <a:stretch>
            <a:fillRect/>
          </a:stretch>
        </p:blipFill>
        <p:spPr>
          <a:xfrm>
            <a:off x="4802827" y="1400385"/>
            <a:ext cx="3950547" cy="3950547"/>
          </a:xfrm>
        </p:spPr>
      </p:pic>
    </p:spTree>
    <p:extLst>
      <p:ext uri="{BB962C8B-B14F-4D97-AF65-F5344CB8AC3E}">
        <p14:creationId xmlns:p14="http://schemas.microsoft.com/office/powerpoint/2010/main" val="395112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37CF6-D161-41C5-9963-AD51FD4CA1AD}"/>
              </a:ext>
            </a:extLst>
          </p:cNvPr>
          <p:cNvSpPr>
            <a:spLocks noGrp="1"/>
          </p:cNvSpPr>
          <p:nvPr>
            <p:ph type="body" sz="quarter" idx="10"/>
          </p:nvPr>
        </p:nvSpPr>
        <p:spPr>
          <a:xfrm>
            <a:off x="389436" y="976500"/>
            <a:ext cx="8363938" cy="5393246"/>
          </a:xfrm>
        </p:spPr>
        <p:txBody>
          <a:bodyPr/>
          <a:lstStyle/>
          <a:p>
            <a:pPr>
              <a:lnSpc>
                <a:spcPct val="200000"/>
              </a:lnSpc>
            </a:pPr>
            <a:r>
              <a:rPr lang="en-US" sz="2400" dirty="0"/>
              <a:t>Azure AD Auth </a:t>
            </a:r>
            <a:r>
              <a:rPr lang="en-US" sz="2400" dirty="0" err="1"/>
              <a:t>esta</a:t>
            </a:r>
            <a:r>
              <a:rPr lang="en-US" sz="2400" dirty="0"/>
              <a:t> </a:t>
            </a:r>
            <a:r>
              <a:rPr lang="en-US" sz="2400" dirty="0" err="1"/>
              <a:t>basado</a:t>
            </a:r>
            <a:r>
              <a:rPr lang="en-US" sz="2400" dirty="0"/>
              <a:t> </a:t>
            </a:r>
            <a:r>
              <a:rPr lang="en-US" sz="2400" dirty="0" err="1"/>
              <a:t>en</a:t>
            </a:r>
            <a:r>
              <a:rPr lang="en-US" sz="2400" dirty="0"/>
              <a:t> </a:t>
            </a:r>
            <a:r>
              <a:rPr lang="en-US" sz="2400" dirty="0" err="1"/>
              <a:t>oAuth</a:t>
            </a:r>
            <a:r>
              <a:rPr lang="en-US" sz="2400" dirty="0"/>
              <a:t> 2.0 y </a:t>
            </a:r>
            <a:r>
              <a:rPr lang="en-US" sz="2400" dirty="0" err="1"/>
              <a:t>OpenIdConnect</a:t>
            </a:r>
            <a:endParaRPr lang="en-US" sz="2400" dirty="0"/>
          </a:p>
          <a:p>
            <a:pPr>
              <a:lnSpc>
                <a:spcPct val="200000"/>
              </a:lnSpc>
            </a:pPr>
            <a:r>
              <a:rPr lang="en-US" sz="2400" dirty="0"/>
              <a:t>MS Graph require un Access Token de Azure AD para ser </a:t>
            </a:r>
            <a:r>
              <a:rPr lang="en-US" sz="2400" dirty="0" err="1"/>
              <a:t>consumida</a:t>
            </a:r>
            <a:endParaRPr lang="en-US" sz="2400" dirty="0"/>
          </a:p>
          <a:p>
            <a:pPr>
              <a:lnSpc>
                <a:spcPct val="200000"/>
              </a:lnSpc>
            </a:pPr>
            <a:r>
              <a:rPr lang="en-US" sz="2400" dirty="0"/>
              <a:t>Registrar App </a:t>
            </a:r>
            <a:r>
              <a:rPr lang="en-US" sz="2400" dirty="0" err="1"/>
              <a:t>en</a:t>
            </a:r>
            <a:r>
              <a:rPr lang="en-US" sz="2400" dirty="0"/>
              <a:t> Azure AD</a:t>
            </a:r>
          </a:p>
          <a:p>
            <a:pPr>
              <a:lnSpc>
                <a:spcPct val="200000"/>
              </a:lnSpc>
            </a:pPr>
            <a:r>
              <a:rPr lang="en-US" sz="2400" dirty="0"/>
              <a:t>Azure V1 vs v2 Endpoint</a:t>
            </a:r>
          </a:p>
          <a:p>
            <a:pPr>
              <a:lnSpc>
                <a:spcPct val="200000"/>
              </a:lnSpc>
            </a:pPr>
            <a:r>
              <a:rPr lang="en-US" sz="2400" dirty="0" err="1"/>
              <a:t>Asignar</a:t>
            </a:r>
            <a:r>
              <a:rPr lang="en-US" sz="2400" dirty="0"/>
              <a:t> </a:t>
            </a:r>
            <a:r>
              <a:rPr lang="en-US" sz="2400" dirty="0" err="1"/>
              <a:t>permisos</a:t>
            </a:r>
            <a:endParaRPr lang="en-US" sz="2400" dirty="0"/>
          </a:p>
          <a:p>
            <a:pPr>
              <a:lnSpc>
                <a:spcPct val="200000"/>
              </a:lnSpc>
            </a:pPr>
            <a:r>
              <a:rPr lang="en-US" sz="2400" dirty="0"/>
              <a:t>Consent Framework</a:t>
            </a:r>
          </a:p>
          <a:p>
            <a:pPr>
              <a:lnSpc>
                <a:spcPct val="200000"/>
              </a:lnSpc>
            </a:pPr>
            <a:endParaRPr lang="en-US" sz="2400" dirty="0"/>
          </a:p>
        </p:txBody>
      </p:sp>
      <p:sp>
        <p:nvSpPr>
          <p:cNvPr id="3" name="Title 2">
            <a:extLst>
              <a:ext uri="{FF2B5EF4-FFF2-40B4-BE49-F238E27FC236}">
                <a16:creationId xmlns:a16="http://schemas.microsoft.com/office/drawing/2014/main" id="{3CD8C3BF-43B5-47BE-9750-1F48B5899E90}"/>
              </a:ext>
            </a:extLst>
          </p:cNvPr>
          <p:cNvSpPr>
            <a:spLocks noGrp="1"/>
          </p:cNvSpPr>
          <p:nvPr>
            <p:ph type="title"/>
          </p:nvPr>
        </p:nvSpPr>
        <p:spPr/>
        <p:txBody>
          <a:bodyPr/>
          <a:lstStyle/>
          <a:p>
            <a:r>
              <a:rPr lang="en-US" sz="3038" dirty="0">
                <a:solidFill>
                  <a:schemeClr val="accent6"/>
                </a:solidFill>
              </a:rPr>
              <a:t>Azure AD </a:t>
            </a:r>
            <a:r>
              <a:rPr lang="en-US" sz="3038" dirty="0" err="1">
                <a:solidFill>
                  <a:schemeClr val="accent6"/>
                </a:solidFill>
              </a:rPr>
              <a:t>Conceptos</a:t>
            </a:r>
            <a:endParaRPr lang="en-US" sz="3038" dirty="0">
              <a:solidFill>
                <a:schemeClr val="accent6"/>
              </a:solidFill>
            </a:endParaRPr>
          </a:p>
        </p:txBody>
      </p:sp>
    </p:spTree>
    <p:extLst>
      <p:ext uri="{BB962C8B-B14F-4D97-AF65-F5344CB8AC3E}">
        <p14:creationId xmlns:p14="http://schemas.microsoft.com/office/powerpoint/2010/main" val="176366800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1050</Words>
  <Application>Microsoft Office PowerPoint</Application>
  <PresentationFormat>On-screen Show (4:3)</PresentationFormat>
  <Paragraphs>145</Paragraphs>
  <Slides>33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Consolas</vt:lpstr>
      <vt:lpstr>Segoe UI</vt:lpstr>
      <vt:lpstr>Segoe UI Black</vt:lpstr>
      <vt:lpstr>Segoe UI Light</vt:lpstr>
      <vt:lpstr>Wingdings</vt:lpstr>
      <vt:lpstr>5-30055_SharePoint Template 2012 - 16x9 - White Background</vt:lpstr>
      <vt:lpstr>Domina la Graph API, domina el mundo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AD Conceptos</vt:lpstr>
      <vt:lpstr>Azure AD v1 vs v2 endpoints</vt:lpstr>
      <vt:lpstr>PowerPoint Presentation</vt:lpstr>
      <vt:lpstr>Escenarios de consumo</vt:lpstr>
      <vt:lpstr>PowerPoint Presentation</vt:lpstr>
      <vt:lpstr>PowerPoint Presentation</vt:lpstr>
      <vt:lpstr>MS Graph extensions</vt:lpstr>
      <vt:lpstr>PowerPoint Presentation</vt:lpstr>
      <vt:lpstr>PowerPoint Presentation</vt:lpstr>
      <vt:lpstr>PowerPoint Presentation</vt:lpstr>
      <vt:lpstr>Batch Request / Response</vt:lpstr>
      <vt:lpstr>Batch Request / Response</vt:lpstr>
      <vt:lpstr>Limitaciones Batch requests</vt:lpstr>
      <vt:lpstr>PowerPoint Presentation</vt:lpstr>
      <vt:lpstr>https://github.com/luismanez/sp-saturday-barcelona-2018</vt:lpstr>
      <vt:lpstr>PowerPoint Presentation</vt:lpstr>
      <vt:lpstr>Graph explorer es tu “BFF”</vt:lpstr>
      <vt:lpstr>Los 7 magnificos (operaciones)</vt:lpstr>
      <vt:lpstr>Los 7 magnificos (query parameters)</vt:lpstr>
      <vt:lpstr>Server-side pagination</vt:lpstr>
      <vt:lpstr>Track changes: webhooks + delta queries</vt:lpstr>
      <vt:lpstr>Use least privileges</vt:lpstr>
      <vt:lpstr>Use least privileges</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2018-10-26T21:39:13Z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